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1"/>
  </p:notesMasterIdLst>
  <p:handoutMasterIdLst>
    <p:handoutMasterId r:id="rId22"/>
  </p:handoutMasterIdLst>
  <p:sldIdLst>
    <p:sldId id="282" r:id="rId5"/>
    <p:sldId id="283" r:id="rId6"/>
    <p:sldId id="284" r:id="rId7"/>
    <p:sldId id="297" r:id="rId8"/>
    <p:sldId id="292" r:id="rId9"/>
    <p:sldId id="293" r:id="rId10"/>
    <p:sldId id="294" r:id="rId11"/>
    <p:sldId id="295" r:id="rId12"/>
    <p:sldId id="296" r:id="rId13"/>
    <p:sldId id="286" r:id="rId14"/>
    <p:sldId id="287" r:id="rId15"/>
    <p:sldId id="288" r:id="rId16"/>
    <p:sldId id="289" r:id="rId17"/>
    <p:sldId id="290" r:id="rId18"/>
    <p:sldId id="291" r:id="rId19"/>
    <p:sldId id="281" r:id="rId2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332" userDrawn="1">
          <p15:clr>
            <a:srgbClr val="A4A3A4"/>
          </p15:clr>
        </p15:guide>
        <p15:guide id="3" orient="horz" pos="3793" userDrawn="1">
          <p15:clr>
            <a:srgbClr val="A4A3A4"/>
          </p15:clr>
        </p15:guide>
        <p15:guide id="4" pos="7589" userDrawn="1">
          <p15:clr>
            <a:srgbClr val="A4A3A4"/>
          </p15:clr>
        </p15:guide>
        <p15:guide id="5" orient="horz" pos="119" userDrawn="1">
          <p15:clr>
            <a:srgbClr val="A4A3A4"/>
          </p15:clr>
        </p15:guide>
        <p15:guide id="6" orient="horz" pos="41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33A"/>
    <a:srgbClr val="E06C56"/>
    <a:srgbClr val="D66A2A"/>
    <a:srgbClr val="E4722E"/>
    <a:srgbClr val="E1B74E"/>
    <a:srgbClr val="A0BF79"/>
    <a:srgbClr val="F2F1F3"/>
    <a:srgbClr val="F1F2F5"/>
    <a:srgbClr val="B2D486"/>
    <a:srgbClr val="F6C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55695-4D95-69C8-5C43-463195E6647F}" v="160" dt="2020-03-03T10:25:15.411"/>
    <p1510:client id="{409E99E6-B584-9E85-0055-6F49381B34FA}" v="202" dt="2020-03-02T15:35:49.624"/>
    <p1510:client id="{432EC034-D37F-19F1-0633-8D8DD569158B}" v="2530" dt="2020-03-04T10:29:31.254"/>
    <p1510:client id="{53509F2B-86C1-D32D-BF04-9F62456E1E95}" v="829" dt="2020-03-04T10:23:10.340"/>
    <p1510:client id="{78D51476-0E1F-3F12-B59A-F76ADD758D73}" v="22" dt="2020-03-04T14:54:19.868"/>
    <p1510:client id="{9372C64C-5561-9B8A-AC38-031193F16BBD}" v="2002" dt="2020-03-03T15:59:21.176"/>
    <p1510:client id="{C95B7490-58AE-48A4-8A5C-BBDA63AB2CE8}" v="1" dt="2020-03-02T07:44:45.2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28"/>
      </p:cViewPr>
      <p:guideLst>
        <p:guide orient="horz" pos="482"/>
        <p:guide pos="332"/>
        <p:guide orient="horz" pos="3793"/>
        <p:guide pos="7589"/>
        <p:guide orient="horz" pos="119"/>
        <p:guide orient="horz" pos="415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074CB-C381-3A4C-8C1A-D1E11DDFF339}" type="datetimeFigureOut">
              <a:rPr lang="es-ES_tradnl" smtClean="0"/>
              <a:t>05/03/2020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5A73-3BFB-494E-A1B7-121FFFC2D11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738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0D4C2-5CA2-C64C-BE74-906178CDD49F}" type="datetimeFigureOut">
              <a:rPr lang="es-ES_tradnl" smtClean="0"/>
              <a:t>05/03/2020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DCF9E-075B-D64E-B216-65042EE48DE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2467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DCF9E-075B-D64E-B216-65042EE48DE1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2291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15.png"/><Relationship Id="rId4" Type="http://schemas.openxmlformats.org/officeDocument/2006/relationships/image" Target="../media/image17.em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4.png"/><Relationship Id="rId7" Type="http://schemas.openxmlformats.org/officeDocument/2006/relationships/image" Target="../media/image1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7.emf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2" y="0"/>
            <a:ext cx="5447928" cy="647324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8184642" y="1988841"/>
            <a:ext cx="3679075" cy="1690639"/>
          </a:xfrm>
        </p:spPr>
        <p:txBody>
          <a:bodyPr lIns="0" tIns="0" rIns="0" bIns="0" anchor="t">
            <a:noAutofit/>
          </a:bodyPr>
          <a:lstStyle>
            <a:lvl1pPr algn="l">
              <a:defRPr sz="3200"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 a la presentación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631504" y="2708275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1631504" y="3717032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1631504" y="4725789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Marcador de texto 4"/>
          <p:cNvSpPr>
            <a:spLocks noGrp="1"/>
          </p:cNvSpPr>
          <p:nvPr>
            <p:ph type="body" sz="quarter" idx="17"/>
          </p:nvPr>
        </p:nvSpPr>
        <p:spPr>
          <a:xfrm>
            <a:off x="5303912" y="2708275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texto 4"/>
          <p:cNvSpPr>
            <a:spLocks noGrp="1"/>
          </p:cNvSpPr>
          <p:nvPr>
            <p:ph type="body" sz="quarter" idx="18"/>
          </p:nvPr>
        </p:nvSpPr>
        <p:spPr>
          <a:xfrm>
            <a:off x="5303912" y="3717032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5303912" y="4725789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4"/>
          <p:cNvSpPr>
            <a:spLocks noGrp="1"/>
          </p:cNvSpPr>
          <p:nvPr>
            <p:ph type="body" sz="quarter" idx="20"/>
          </p:nvPr>
        </p:nvSpPr>
        <p:spPr>
          <a:xfrm>
            <a:off x="8975773" y="2708275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8975773" y="3717032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Marcador de texto 4"/>
          <p:cNvSpPr>
            <a:spLocks noGrp="1"/>
          </p:cNvSpPr>
          <p:nvPr>
            <p:ph type="body" sz="quarter" idx="22"/>
          </p:nvPr>
        </p:nvSpPr>
        <p:spPr>
          <a:xfrm>
            <a:off x="8975773" y="4725789"/>
            <a:ext cx="2736850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Marcador de texto 4"/>
          <p:cNvSpPr>
            <a:spLocks noGrp="1"/>
          </p:cNvSpPr>
          <p:nvPr>
            <p:ph type="body" sz="quarter" idx="23" hasCustomPrompt="1"/>
          </p:nvPr>
        </p:nvSpPr>
        <p:spPr>
          <a:xfrm>
            <a:off x="839416" y="2708920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01</a:t>
            </a:r>
          </a:p>
        </p:txBody>
      </p:sp>
      <p:sp>
        <p:nvSpPr>
          <p:cNvPr id="29" name="Marcador de texto 4"/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17032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02</a:t>
            </a:r>
          </a:p>
        </p:txBody>
      </p:sp>
      <p:sp>
        <p:nvSpPr>
          <p:cNvPr id="30" name="Marcador de texto 4"/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725144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03</a:t>
            </a:r>
          </a:p>
        </p:txBody>
      </p:sp>
      <p:sp>
        <p:nvSpPr>
          <p:cNvPr id="35" name="Marcador de texto 4"/>
          <p:cNvSpPr>
            <a:spLocks noGrp="1"/>
          </p:cNvSpPr>
          <p:nvPr>
            <p:ph type="body" sz="quarter" idx="26" hasCustomPrompt="1"/>
          </p:nvPr>
        </p:nvSpPr>
        <p:spPr>
          <a:xfrm>
            <a:off x="4511824" y="2708920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04</a:t>
            </a:r>
          </a:p>
        </p:txBody>
      </p:sp>
      <p:sp>
        <p:nvSpPr>
          <p:cNvPr id="36" name="Marcador de texto 4"/>
          <p:cNvSpPr>
            <a:spLocks noGrp="1"/>
          </p:cNvSpPr>
          <p:nvPr>
            <p:ph type="body" sz="quarter" idx="27" hasCustomPrompt="1"/>
          </p:nvPr>
        </p:nvSpPr>
        <p:spPr>
          <a:xfrm>
            <a:off x="4511824" y="3717032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05</a:t>
            </a:r>
          </a:p>
        </p:txBody>
      </p:sp>
      <p:sp>
        <p:nvSpPr>
          <p:cNvPr id="37" name="Marcador de texto 4"/>
          <p:cNvSpPr>
            <a:spLocks noGrp="1"/>
          </p:cNvSpPr>
          <p:nvPr>
            <p:ph type="body" sz="quarter" idx="28" hasCustomPrompt="1"/>
          </p:nvPr>
        </p:nvSpPr>
        <p:spPr>
          <a:xfrm>
            <a:off x="4511824" y="4725144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06</a:t>
            </a:r>
          </a:p>
        </p:txBody>
      </p:sp>
      <p:sp>
        <p:nvSpPr>
          <p:cNvPr id="39" name="Marcador de texto 4"/>
          <p:cNvSpPr>
            <a:spLocks noGrp="1"/>
          </p:cNvSpPr>
          <p:nvPr>
            <p:ph type="body" sz="quarter" idx="29" hasCustomPrompt="1"/>
          </p:nvPr>
        </p:nvSpPr>
        <p:spPr>
          <a:xfrm>
            <a:off x="8184232" y="2708920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07</a:t>
            </a:r>
          </a:p>
        </p:txBody>
      </p:sp>
      <p:sp>
        <p:nvSpPr>
          <p:cNvPr id="40" name="Marcador de texto 4"/>
          <p:cNvSpPr>
            <a:spLocks noGrp="1"/>
          </p:cNvSpPr>
          <p:nvPr>
            <p:ph type="body" sz="quarter" idx="30" hasCustomPrompt="1"/>
          </p:nvPr>
        </p:nvSpPr>
        <p:spPr>
          <a:xfrm>
            <a:off x="8184232" y="3717032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08</a:t>
            </a:r>
          </a:p>
        </p:txBody>
      </p:sp>
      <p:sp>
        <p:nvSpPr>
          <p:cNvPr id="41" name="Marcador de texto 4"/>
          <p:cNvSpPr>
            <a:spLocks noGrp="1"/>
          </p:cNvSpPr>
          <p:nvPr>
            <p:ph type="body" sz="quarter" idx="31" hasCustomPrompt="1"/>
          </p:nvPr>
        </p:nvSpPr>
        <p:spPr>
          <a:xfrm>
            <a:off x="8184232" y="4725144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09</a:t>
            </a:r>
          </a:p>
        </p:txBody>
      </p:sp>
      <p:sp>
        <p:nvSpPr>
          <p:cNvPr id="25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1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32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631503" y="2708275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5"/>
          </p:nvPr>
        </p:nvSpPr>
        <p:spPr>
          <a:xfrm>
            <a:off x="1631503" y="3717032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Marcador de texto 4"/>
          <p:cNvSpPr>
            <a:spLocks noGrp="1"/>
          </p:cNvSpPr>
          <p:nvPr>
            <p:ph type="body" sz="quarter" idx="16"/>
          </p:nvPr>
        </p:nvSpPr>
        <p:spPr>
          <a:xfrm>
            <a:off x="1631503" y="4725789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8" name="Marcador de texto 4"/>
          <p:cNvSpPr>
            <a:spLocks noGrp="1"/>
          </p:cNvSpPr>
          <p:nvPr>
            <p:ph type="body" sz="quarter" idx="17"/>
          </p:nvPr>
        </p:nvSpPr>
        <p:spPr>
          <a:xfrm>
            <a:off x="7248126" y="2708275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Marcador de texto 4"/>
          <p:cNvSpPr>
            <a:spLocks noGrp="1"/>
          </p:cNvSpPr>
          <p:nvPr>
            <p:ph type="body" sz="quarter" idx="18"/>
          </p:nvPr>
        </p:nvSpPr>
        <p:spPr>
          <a:xfrm>
            <a:off x="7248126" y="3717032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7248126" y="4725789"/>
            <a:ext cx="4464497" cy="79273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Marcador de texto 4"/>
          <p:cNvSpPr>
            <a:spLocks noGrp="1"/>
          </p:cNvSpPr>
          <p:nvPr>
            <p:ph type="body" sz="quarter" idx="23" hasCustomPrompt="1"/>
          </p:nvPr>
        </p:nvSpPr>
        <p:spPr>
          <a:xfrm>
            <a:off x="839416" y="2708920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01</a:t>
            </a:r>
          </a:p>
        </p:txBody>
      </p:sp>
      <p:sp>
        <p:nvSpPr>
          <p:cNvPr id="21" name="Marcador de texto 4"/>
          <p:cNvSpPr>
            <a:spLocks noGrp="1"/>
          </p:cNvSpPr>
          <p:nvPr>
            <p:ph type="body" sz="quarter" idx="24" hasCustomPrompt="1"/>
          </p:nvPr>
        </p:nvSpPr>
        <p:spPr>
          <a:xfrm>
            <a:off x="839416" y="3717032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02</a:t>
            </a:r>
          </a:p>
        </p:txBody>
      </p:sp>
      <p:sp>
        <p:nvSpPr>
          <p:cNvPr id="22" name="Marcador de texto 4"/>
          <p:cNvSpPr>
            <a:spLocks noGrp="1"/>
          </p:cNvSpPr>
          <p:nvPr>
            <p:ph type="body" sz="quarter" idx="25" hasCustomPrompt="1"/>
          </p:nvPr>
        </p:nvSpPr>
        <p:spPr>
          <a:xfrm>
            <a:off x="839416" y="4725144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03</a:t>
            </a:r>
          </a:p>
        </p:txBody>
      </p:sp>
      <p:sp>
        <p:nvSpPr>
          <p:cNvPr id="31" name="Marcador de texto 4"/>
          <p:cNvSpPr>
            <a:spLocks noGrp="1"/>
          </p:cNvSpPr>
          <p:nvPr>
            <p:ph type="body" sz="quarter" idx="29" hasCustomPrompt="1"/>
          </p:nvPr>
        </p:nvSpPr>
        <p:spPr>
          <a:xfrm>
            <a:off x="6456040" y="2708920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04</a:t>
            </a:r>
          </a:p>
        </p:txBody>
      </p:sp>
      <p:sp>
        <p:nvSpPr>
          <p:cNvPr id="32" name="Marcador de texto 4"/>
          <p:cNvSpPr>
            <a:spLocks noGrp="1"/>
          </p:cNvSpPr>
          <p:nvPr>
            <p:ph type="body" sz="quarter" idx="30" hasCustomPrompt="1"/>
          </p:nvPr>
        </p:nvSpPr>
        <p:spPr>
          <a:xfrm>
            <a:off x="6456040" y="3717032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05</a:t>
            </a:r>
          </a:p>
        </p:txBody>
      </p:sp>
      <p:sp>
        <p:nvSpPr>
          <p:cNvPr id="33" name="Marcador de texto 4"/>
          <p:cNvSpPr>
            <a:spLocks noGrp="1"/>
          </p:cNvSpPr>
          <p:nvPr>
            <p:ph type="body" sz="quarter" idx="31" hasCustomPrompt="1"/>
          </p:nvPr>
        </p:nvSpPr>
        <p:spPr>
          <a:xfrm>
            <a:off x="6456040" y="4725144"/>
            <a:ext cx="576064" cy="50405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ES_tradnl" sz="28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s-ES_tradnl"/>
              <a:t>06</a:t>
            </a: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23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24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631504" y="2708275"/>
            <a:ext cx="2736850" cy="5767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937337" y="26176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01</a:t>
            </a:r>
          </a:p>
        </p:txBody>
      </p:sp>
      <p:sp>
        <p:nvSpPr>
          <p:cNvPr id="14" name="Marcador de texto 4"/>
          <p:cNvSpPr>
            <a:spLocks noGrp="1"/>
          </p:cNvSpPr>
          <p:nvPr>
            <p:ph type="body" sz="quarter" idx="17"/>
          </p:nvPr>
        </p:nvSpPr>
        <p:spPr>
          <a:xfrm>
            <a:off x="5303912" y="2708275"/>
            <a:ext cx="2736850" cy="5767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CuadroTexto 14"/>
          <p:cNvSpPr txBox="1"/>
          <p:nvPr userDrawn="1"/>
        </p:nvSpPr>
        <p:spPr>
          <a:xfrm>
            <a:off x="4609745" y="26176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02</a:t>
            </a:r>
          </a:p>
        </p:txBody>
      </p:sp>
      <p:sp>
        <p:nvSpPr>
          <p:cNvPr id="20" name="Marcador de texto 4"/>
          <p:cNvSpPr>
            <a:spLocks noGrp="1"/>
          </p:cNvSpPr>
          <p:nvPr>
            <p:ph type="body" sz="quarter" idx="20"/>
          </p:nvPr>
        </p:nvSpPr>
        <p:spPr>
          <a:xfrm>
            <a:off x="8975773" y="2708275"/>
            <a:ext cx="2736850" cy="576709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uadroTexto 20"/>
          <p:cNvSpPr txBox="1"/>
          <p:nvPr userDrawn="1"/>
        </p:nvSpPr>
        <p:spPr>
          <a:xfrm>
            <a:off x="8281606" y="261764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03</a:t>
            </a:r>
          </a:p>
        </p:txBody>
      </p:sp>
      <p:sp>
        <p:nvSpPr>
          <p:cNvPr id="29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631504" y="3380759"/>
            <a:ext cx="2736850" cy="2568521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Marcador de texto 4"/>
          <p:cNvSpPr>
            <a:spLocks noGrp="1"/>
          </p:cNvSpPr>
          <p:nvPr>
            <p:ph type="body" sz="quarter" idx="22"/>
          </p:nvPr>
        </p:nvSpPr>
        <p:spPr>
          <a:xfrm>
            <a:off x="5303912" y="3380759"/>
            <a:ext cx="2736850" cy="2568521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texto 4"/>
          <p:cNvSpPr>
            <a:spLocks noGrp="1"/>
          </p:cNvSpPr>
          <p:nvPr>
            <p:ph type="body" sz="quarter" idx="23"/>
          </p:nvPr>
        </p:nvSpPr>
        <p:spPr>
          <a:xfrm>
            <a:off x="8975773" y="3380759"/>
            <a:ext cx="2736850" cy="2568521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7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18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+ foto + testimon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6960096" y="1152414"/>
            <a:ext cx="4032449" cy="3932770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1631503" y="2223294"/>
            <a:ext cx="4464497" cy="28867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937337" y="213266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01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8"/>
          </p:nvPr>
        </p:nvSpPr>
        <p:spPr>
          <a:xfrm>
            <a:off x="1631950" y="2583656"/>
            <a:ext cx="4464050" cy="7013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8" name="Marcador de texto 4"/>
          <p:cNvSpPr>
            <a:spLocks noGrp="1"/>
          </p:cNvSpPr>
          <p:nvPr>
            <p:ph type="body" sz="quarter" idx="19"/>
          </p:nvPr>
        </p:nvSpPr>
        <p:spPr>
          <a:xfrm>
            <a:off x="1626393" y="3572694"/>
            <a:ext cx="4464497" cy="28867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CuadroTexto 18"/>
          <p:cNvSpPr txBox="1"/>
          <p:nvPr userDrawn="1"/>
        </p:nvSpPr>
        <p:spPr>
          <a:xfrm>
            <a:off x="932227" y="348206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02</a:t>
            </a:r>
          </a:p>
        </p:txBody>
      </p:sp>
      <p:sp>
        <p:nvSpPr>
          <p:cNvPr id="20" name="Marcador de texto 5"/>
          <p:cNvSpPr>
            <a:spLocks noGrp="1"/>
          </p:cNvSpPr>
          <p:nvPr>
            <p:ph type="body" sz="quarter" idx="20"/>
          </p:nvPr>
        </p:nvSpPr>
        <p:spPr>
          <a:xfrm>
            <a:off x="1626840" y="3933056"/>
            <a:ext cx="4464050" cy="7013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1626393" y="4922094"/>
            <a:ext cx="4464497" cy="28867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uadroTexto 22"/>
          <p:cNvSpPr txBox="1"/>
          <p:nvPr userDrawn="1"/>
        </p:nvSpPr>
        <p:spPr>
          <a:xfrm>
            <a:off x="932227" y="4831468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>
                <a:latin typeface="+mj-lt"/>
              </a:rPr>
              <a:t>03</a:t>
            </a:r>
          </a:p>
        </p:txBody>
      </p:sp>
      <p:sp>
        <p:nvSpPr>
          <p:cNvPr id="25" name="Marcador de texto 5"/>
          <p:cNvSpPr>
            <a:spLocks noGrp="1"/>
          </p:cNvSpPr>
          <p:nvPr>
            <p:ph type="body" sz="quarter" idx="22"/>
          </p:nvPr>
        </p:nvSpPr>
        <p:spPr>
          <a:xfrm>
            <a:off x="1626840" y="5282456"/>
            <a:ext cx="4464050" cy="7013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26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tabla/gráfico/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4" hasCustomPrompt="1"/>
          </p:nvPr>
        </p:nvSpPr>
        <p:spPr>
          <a:xfrm>
            <a:off x="839788" y="1989138"/>
            <a:ext cx="10872787" cy="4103687"/>
          </a:xfrm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s-ES_tradnl"/>
              <a:t>Haga clic para insertar un gráfico, tabla o SmartArt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0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11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imon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0"/>
            <a:ext cx="8256241" cy="67885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15415" y="1124744"/>
            <a:ext cx="3912433" cy="2016224"/>
          </a:xfrm>
        </p:spPr>
        <p:txBody>
          <a:bodyPr wrap="square" lIns="0" tIns="0" rIns="0" bIns="0" anchor="t">
            <a:noAutofit/>
          </a:bodyPr>
          <a:lstStyle>
            <a:lvl1pPr>
              <a:defRPr sz="3200" b="0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aquí para añadir un testimonio”</a:t>
            </a:r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623393" y="184775"/>
            <a:ext cx="7073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800" b="1">
                <a:solidFill>
                  <a:schemeClr val="bg1"/>
                </a:solidFill>
              </a:rPr>
              <a:t>“</a:t>
            </a:r>
            <a:endParaRPr lang="es-ES_tradnl" sz="11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lumnas d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34818"/>
            <a:ext cx="4681736" cy="4131033"/>
          </a:xfrm>
        </p:spPr>
        <p:txBody>
          <a:bodyPr wrap="square" lIns="0" tIns="0" rIns="0" bIns="0">
            <a:noAutofit/>
          </a:bodyPr>
          <a:lstStyle>
            <a:lvl1pPr marL="0" indent="0">
              <a:buFont typeface="Arial" charset="0"/>
              <a:buNone/>
              <a:defRPr sz="1300"/>
            </a:lvl1pPr>
            <a:lvl2pPr marL="742950" indent="-285750">
              <a:buFont typeface="Arial" charset="0"/>
              <a:buChar char="•"/>
              <a:defRPr sz="1300"/>
            </a:lvl2pPr>
            <a:lvl3pPr marL="1200150" indent="-285750">
              <a:buFont typeface="Arial" charset="0"/>
              <a:buChar char="•"/>
              <a:defRPr sz="1300"/>
            </a:lvl3pPr>
            <a:lvl4pPr marL="1657350" indent="-285750">
              <a:buFont typeface="Arial" charset="0"/>
              <a:buChar char="•"/>
              <a:defRPr sz="1300"/>
            </a:lvl4pPr>
            <a:lvl5pPr marL="2114550" indent="-285750">
              <a:buFont typeface="Arial" charset="0"/>
              <a:buChar char="•"/>
              <a:defRPr sz="13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3" name="Marcador de contenido 2"/>
          <p:cNvSpPr>
            <a:spLocks noGrp="1"/>
          </p:cNvSpPr>
          <p:nvPr>
            <p:ph idx="14"/>
          </p:nvPr>
        </p:nvSpPr>
        <p:spPr>
          <a:xfrm>
            <a:off x="6480043" y="2034817"/>
            <a:ext cx="4873757" cy="4131033"/>
          </a:xfrm>
        </p:spPr>
        <p:txBody>
          <a:bodyPr wrap="square" lIns="0" tIns="0" rIns="0" bIns="0">
            <a:noAutofit/>
          </a:bodyPr>
          <a:lstStyle>
            <a:lvl1pPr marL="0" indent="0">
              <a:buFont typeface="Arial" charset="0"/>
              <a:buNone/>
              <a:defRPr sz="1300"/>
            </a:lvl1pPr>
            <a:lvl2pPr marL="742950" indent="-285750">
              <a:buFont typeface="Arial" charset="0"/>
              <a:buChar char="•"/>
              <a:defRPr sz="1300"/>
            </a:lvl2pPr>
            <a:lvl3pPr marL="1200150" indent="-285750">
              <a:buFont typeface="Arial" charset="0"/>
              <a:buChar char="•"/>
              <a:defRPr sz="1300"/>
            </a:lvl3pPr>
            <a:lvl4pPr marL="1657350" indent="-285750">
              <a:buFont typeface="Arial" charset="0"/>
              <a:buChar char="•"/>
              <a:defRPr sz="1300"/>
            </a:lvl4pPr>
            <a:lvl5pPr marL="2114550" indent="-285750">
              <a:buFont typeface="Arial" charset="0"/>
              <a:buChar char="•"/>
              <a:defRPr sz="13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Rectángulo 9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1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838198" y="701675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4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33375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15" name="Rectángulo 3"/>
          <p:cNvSpPr/>
          <p:nvPr userDrawn="1"/>
        </p:nvSpPr>
        <p:spPr>
          <a:xfrm>
            <a:off x="838200" y="331380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34818"/>
            <a:ext cx="5065779" cy="4131033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800"/>
            </a:lvl1pPr>
            <a:lvl2pPr marL="742950" indent="-285750">
              <a:buFont typeface="Arial" charset="0"/>
              <a:buChar char="•"/>
              <a:defRPr sz="1800"/>
            </a:lvl2pPr>
            <a:lvl3pPr marL="1200150" indent="-285750">
              <a:buFont typeface="Arial" charset="0"/>
              <a:buChar char="•"/>
              <a:defRPr sz="1800"/>
            </a:lvl3pPr>
            <a:lvl4pPr marL="1657350" indent="-285750">
              <a:buFont typeface="Arial" charset="0"/>
              <a:buChar char="•"/>
              <a:defRPr sz="1800"/>
            </a:lvl4pPr>
            <a:lvl5pPr marL="2114550" indent="-285750">
              <a:buFont typeface="Arial" charset="0"/>
              <a:buChar char="•"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Rectángulo 9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1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2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6288022" y="692697"/>
            <a:ext cx="5424601" cy="5328593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cubicBezTo>
                  <a:pt x="2823978" y="603038"/>
                  <a:pt x="3126225" y="897785"/>
                  <a:pt x="3488483" y="1267543"/>
                </a:cubicBez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5257803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4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15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gráfico o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19694"/>
            <a:ext cx="5257800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34818"/>
            <a:ext cx="5257800" cy="4131033"/>
          </a:xfrm>
        </p:spPr>
        <p:txBody>
          <a:bodyPr wrap="square" lIns="0" tIns="0" rIns="0" bIns="0">
            <a:noAutofit/>
          </a:bodyPr>
          <a:lstStyle>
            <a:lvl1pPr marL="0" indent="0">
              <a:buFont typeface="Arial" charset="0"/>
              <a:buNone/>
              <a:defRPr sz="1800"/>
            </a:lvl1pPr>
            <a:lvl2pPr marL="742950" indent="-285750">
              <a:buFont typeface="Arial" charset="0"/>
              <a:buChar char="•"/>
              <a:defRPr sz="1800"/>
            </a:lvl2pPr>
            <a:lvl3pPr marL="1200150" indent="-285750">
              <a:buFont typeface="Arial" charset="0"/>
              <a:buChar char="•"/>
              <a:defRPr sz="1800"/>
            </a:lvl3pPr>
            <a:lvl4pPr marL="1657350" indent="-285750">
              <a:buFont typeface="Arial" charset="0"/>
              <a:buChar char="•"/>
              <a:defRPr sz="1800"/>
            </a:lvl4pPr>
            <a:lvl5pPr marL="2114550" indent="-285750">
              <a:buFont typeface="Arial" charset="0"/>
              <a:buChar char="•"/>
              <a:defRPr sz="18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51394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49399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0" name="Rectángulo 9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1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14" hasCustomPrompt="1"/>
          </p:nvPr>
        </p:nvSpPr>
        <p:spPr>
          <a:xfrm>
            <a:off x="6311900" y="908050"/>
            <a:ext cx="5400724" cy="5257800"/>
          </a:xfrm>
        </p:spPr>
        <p:txBody>
          <a:bodyPr anchor="ctr"/>
          <a:lstStyle>
            <a:lvl1pPr algn="ctr">
              <a:defRPr baseline="0"/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/>
              <a:t>Clic en los iconos para agregar un gráfico o una tabla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+ 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710059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483779"/>
            <a:ext cx="5257799" cy="22628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39764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2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815414" y="1916832"/>
            <a:ext cx="4632514" cy="4570282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23" name="Marcador de imagen 23"/>
          <p:cNvSpPr>
            <a:spLocks noGrp="1"/>
          </p:cNvSpPr>
          <p:nvPr>
            <p:ph type="pic" sz="quarter" idx="18"/>
          </p:nvPr>
        </p:nvSpPr>
        <p:spPr>
          <a:xfrm>
            <a:off x="7176120" y="954440"/>
            <a:ext cx="4410171" cy="4490784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25" name="Marcador de imagen 23"/>
          <p:cNvSpPr>
            <a:spLocks noGrp="1"/>
          </p:cNvSpPr>
          <p:nvPr>
            <p:ph type="pic" sz="quarter" idx="19"/>
          </p:nvPr>
        </p:nvSpPr>
        <p:spPr>
          <a:xfrm>
            <a:off x="5663952" y="4172309"/>
            <a:ext cx="2160240" cy="2166745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815414" y="2060848"/>
            <a:ext cx="4488498" cy="4460446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8"/>
          </p:nvPr>
        </p:nvSpPr>
        <p:spPr>
          <a:xfrm>
            <a:off x="6959602" y="2348881"/>
            <a:ext cx="4512997" cy="9366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6480042" y="2519185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6" name="Marcador de contenido 6"/>
          <p:cNvSpPr>
            <a:spLocks noGrp="1"/>
          </p:cNvSpPr>
          <p:nvPr>
            <p:ph sz="quarter" idx="19"/>
          </p:nvPr>
        </p:nvSpPr>
        <p:spPr>
          <a:xfrm>
            <a:off x="6960096" y="3645025"/>
            <a:ext cx="4512997" cy="9366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6480537" y="3815155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8" name="Marcador de contenido 6"/>
          <p:cNvSpPr>
            <a:spLocks noGrp="1"/>
          </p:cNvSpPr>
          <p:nvPr>
            <p:ph sz="quarter" idx="20"/>
          </p:nvPr>
        </p:nvSpPr>
        <p:spPr>
          <a:xfrm>
            <a:off x="6960096" y="4941169"/>
            <a:ext cx="4512997" cy="93662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Rectángulo 18"/>
          <p:cNvSpPr/>
          <p:nvPr userDrawn="1"/>
        </p:nvSpPr>
        <p:spPr>
          <a:xfrm>
            <a:off x="6480537" y="5111299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0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22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foto + testimon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708920"/>
            <a:ext cx="5257800" cy="3456930"/>
          </a:xfr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1600"/>
            </a:lvl1pPr>
            <a:lvl2pPr marL="742950" indent="-285750">
              <a:buFont typeface="Arial" charset="0"/>
              <a:buChar char="•"/>
              <a:defRPr sz="1600"/>
            </a:lvl2pPr>
            <a:lvl3pPr marL="1200150" indent="-285750">
              <a:buFont typeface="Arial" charset="0"/>
              <a:buChar char="•"/>
              <a:defRPr sz="1600"/>
            </a:lvl3pPr>
            <a:lvl4pPr marL="1657350" indent="-285750">
              <a:buFont typeface="Arial" charset="0"/>
              <a:buChar char="•"/>
              <a:defRPr sz="1600"/>
            </a:lvl4pPr>
            <a:lvl5pPr marL="2114550" indent="-285750">
              <a:buFont typeface="Arial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15615" y="5157192"/>
            <a:ext cx="4070296" cy="1008658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i="1" baseline="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“Clic aquí para añadir una cita”</a:t>
            </a:r>
          </a:p>
        </p:txBody>
      </p:sp>
      <p:sp>
        <p:nvSpPr>
          <p:cNvPr id="24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6960096" y="1152414"/>
            <a:ext cx="4032449" cy="3932770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838199" y="687037"/>
            <a:ext cx="5257802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12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o + foto + testimon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87037"/>
            <a:ext cx="5257800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708920"/>
            <a:ext cx="5257800" cy="3456930"/>
          </a:xfrm>
        </p:spPr>
        <p:txBody>
          <a:bodyPr wrap="square" lIns="0" tIns="0" rIns="0" bIns="0" anchor="b">
            <a:noAutofit/>
          </a:bodyPr>
          <a:lstStyle>
            <a:lvl1pPr marL="0" indent="0">
              <a:buNone/>
              <a:defRPr sz="1600"/>
            </a:lvl1pPr>
            <a:lvl2pPr marL="742950" indent="-285750">
              <a:buFont typeface="Arial" charset="0"/>
              <a:buChar char="•"/>
              <a:defRPr sz="1600"/>
            </a:lvl2pPr>
            <a:lvl3pPr marL="1200150" indent="-285750">
              <a:buFont typeface="Arial" charset="0"/>
              <a:buChar char="•"/>
              <a:defRPr sz="1600"/>
            </a:lvl3pPr>
            <a:lvl4pPr marL="1657350" indent="-285750">
              <a:buFont typeface="Arial" charset="0"/>
              <a:buChar char="•"/>
              <a:defRPr sz="1600"/>
            </a:lvl4pPr>
            <a:lvl5pPr marL="2114550" indent="-285750">
              <a:buFont typeface="Arial" charset="0"/>
              <a:buChar char="•"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7320136" y="2708920"/>
            <a:ext cx="4070296" cy="3456930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i="1" baseline="0">
                <a:solidFill>
                  <a:schemeClr val="accent2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“Clic aquí para añadir una cita”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o 4 i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4"/>
          </p:nvPr>
        </p:nvSpPr>
        <p:spPr>
          <a:xfrm>
            <a:off x="838201" y="4221164"/>
            <a:ext cx="2333708" cy="1944687"/>
          </a:xfrm>
        </p:spPr>
        <p:txBody>
          <a:bodyPr>
            <a:noAutofit/>
          </a:bodyPr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Marcador de contenido 7"/>
          <p:cNvSpPr>
            <a:spLocks noGrp="1"/>
          </p:cNvSpPr>
          <p:nvPr>
            <p:ph sz="quarter" idx="15"/>
          </p:nvPr>
        </p:nvSpPr>
        <p:spPr>
          <a:xfrm>
            <a:off x="3577591" y="4221163"/>
            <a:ext cx="2333708" cy="1944687"/>
          </a:xfrm>
        </p:spPr>
        <p:txBody>
          <a:bodyPr>
            <a:noAutofit/>
          </a:bodyPr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Marcador de contenido 7"/>
          <p:cNvSpPr>
            <a:spLocks noGrp="1"/>
          </p:cNvSpPr>
          <p:nvPr>
            <p:ph sz="quarter" idx="16"/>
          </p:nvPr>
        </p:nvSpPr>
        <p:spPr>
          <a:xfrm>
            <a:off x="6327999" y="4217467"/>
            <a:ext cx="2333708" cy="1944687"/>
          </a:xfrm>
        </p:spPr>
        <p:txBody>
          <a:bodyPr>
            <a:noAutofit/>
          </a:bodyPr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Marcador de contenido 7"/>
          <p:cNvSpPr>
            <a:spLocks noGrp="1"/>
          </p:cNvSpPr>
          <p:nvPr>
            <p:ph sz="quarter" idx="17"/>
          </p:nvPr>
        </p:nvSpPr>
        <p:spPr>
          <a:xfrm>
            <a:off x="9043377" y="4217467"/>
            <a:ext cx="2333708" cy="1951076"/>
          </a:xfrm>
        </p:spPr>
        <p:txBody>
          <a:bodyPr>
            <a:noAutofit/>
          </a:bodyPr>
          <a:lstStyle>
            <a:lvl1pPr marL="0" indent="0" algn="ctr">
              <a:buNone/>
              <a:defRPr>
                <a:ln>
                  <a:noFill/>
                </a:ln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Marcador de imagen 18"/>
          <p:cNvSpPr>
            <a:spLocks noGrp="1"/>
          </p:cNvSpPr>
          <p:nvPr>
            <p:ph type="pic" sz="quarter" idx="22" hasCustomPrompt="1"/>
          </p:nvPr>
        </p:nvSpPr>
        <p:spPr>
          <a:xfrm>
            <a:off x="839415" y="2132855"/>
            <a:ext cx="2304256" cy="1872208"/>
          </a:xfrm>
          <a:custGeom>
            <a:avLst/>
            <a:gdLst>
              <a:gd name="connsiteX0" fmla="*/ 605304 w 2304256"/>
              <a:gd name="connsiteY0" fmla="*/ 0 h 1872208"/>
              <a:gd name="connsiteX1" fmla="*/ 1698952 w 2304256"/>
              <a:gd name="connsiteY1" fmla="*/ 0 h 1872208"/>
              <a:gd name="connsiteX2" fmla="*/ 2304256 w 2304256"/>
              <a:gd name="connsiteY2" fmla="*/ 605304 h 1872208"/>
              <a:gd name="connsiteX3" fmla="*/ 2304256 w 2304256"/>
              <a:gd name="connsiteY3" fmla="*/ 1266904 h 1872208"/>
              <a:gd name="connsiteX4" fmla="*/ 1698952 w 2304256"/>
              <a:gd name="connsiteY4" fmla="*/ 1872208 h 1872208"/>
              <a:gd name="connsiteX5" fmla="*/ 605304 w 2304256"/>
              <a:gd name="connsiteY5" fmla="*/ 1872208 h 1872208"/>
              <a:gd name="connsiteX6" fmla="*/ 0 w 2304256"/>
              <a:gd name="connsiteY6" fmla="*/ 1266904 h 1872208"/>
              <a:gd name="connsiteX7" fmla="*/ 0 w 2304256"/>
              <a:gd name="connsiteY7" fmla="*/ 605304 h 1872208"/>
              <a:gd name="connsiteX8" fmla="*/ 605304 w 2304256"/>
              <a:gd name="connsiteY8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256" h="1872208">
                <a:moveTo>
                  <a:pt x="605304" y="0"/>
                </a:moveTo>
                <a:lnTo>
                  <a:pt x="1698952" y="0"/>
                </a:lnTo>
                <a:cubicBezTo>
                  <a:pt x="2033252" y="0"/>
                  <a:pt x="2304256" y="271004"/>
                  <a:pt x="2304256" y="605304"/>
                </a:cubicBezTo>
                <a:lnTo>
                  <a:pt x="2304256" y="1266904"/>
                </a:lnTo>
                <a:cubicBezTo>
                  <a:pt x="2304256" y="1601204"/>
                  <a:pt x="2033252" y="1872208"/>
                  <a:pt x="1698952" y="1872208"/>
                </a:cubicBezTo>
                <a:lnTo>
                  <a:pt x="605304" y="1872208"/>
                </a:lnTo>
                <a:cubicBezTo>
                  <a:pt x="271004" y="1872208"/>
                  <a:pt x="0" y="1601204"/>
                  <a:pt x="0" y="1266904"/>
                </a:cubicBezTo>
                <a:lnTo>
                  <a:pt x="0" y="605304"/>
                </a:lnTo>
                <a:cubicBezTo>
                  <a:pt x="0" y="271004"/>
                  <a:pt x="271004" y="0"/>
                  <a:pt x="60530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t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Inserta una Imagen</a:t>
            </a:r>
            <a:br>
              <a:rPr lang="es-ES_tradnl"/>
            </a:br>
            <a:r>
              <a:rPr lang="es-ES_tradnl"/>
              <a:t>o icono</a:t>
            </a:r>
          </a:p>
        </p:txBody>
      </p:sp>
      <p:sp>
        <p:nvSpPr>
          <p:cNvPr id="21" name="Marcador de imagen 20"/>
          <p:cNvSpPr>
            <a:spLocks noGrp="1"/>
          </p:cNvSpPr>
          <p:nvPr>
            <p:ph type="pic" sz="quarter" idx="23" hasCustomPrompt="1"/>
          </p:nvPr>
        </p:nvSpPr>
        <p:spPr>
          <a:xfrm>
            <a:off x="3575719" y="2132856"/>
            <a:ext cx="2304256" cy="1872208"/>
          </a:xfrm>
          <a:custGeom>
            <a:avLst/>
            <a:gdLst>
              <a:gd name="connsiteX0" fmla="*/ 605304 w 2304256"/>
              <a:gd name="connsiteY0" fmla="*/ 0 h 1872208"/>
              <a:gd name="connsiteX1" fmla="*/ 1698952 w 2304256"/>
              <a:gd name="connsiteY1" fmla="*/ 0 h 1872208"/>
              <a:gd name="connsiteX2" fmla="*/ 2304256 w 2304256"/>
              <a:gd name="connsiteY2" fmla="*/ 605304 h 1872208"/>
              <a:gd name="connsiteX3" fmla="*/ 2304256 w 2304256"/>
              <a:gd name="connsiteY3" fmla="*/ 1266904 h 1872208"/>
              <a:gd name="connsiteX4" fmla="*/ 1698952 w 2304256"/>
              <a:gd name="connsiteY4" fmla="*/ 1872208 h 1872208"/>
              <a:gd name="connsiteX5" fmla="*/ 605304 w 2304256"/>
              <a:gd name="connsiteY5" fmla="*/ 1872208 h 1872208"/>
              <a:gd name="connsiteX6" fmla="*/ 0 w 2304256"/>
              <a:gd name="connsiteY6" fmla="*/ 1266904 h 1872208"/>
              <a:gd name="connsiteX7" fmla="*/ 0 w 2304256"/>
              <a:gd name="connsiteY7" fmla="*/ 605304 h 1872208"/>
              <a:gd name="connsiteX8" fmla="*/ 605304 w 2304256"/>
              <a:gd name="connsiteY8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256" h="1872208">
                <a:moveTo>
                  <a:pt x="605304" y="0"/>
                </a:moveTo>
                <a:lnTo>
                  <a:pt x="1698952" y="0"/>
                </a:lnTo>
                <a:cubicBezTo>
                  <a:pt x="2033252" y="0"/>
                  <a:pt x="2304256" y="271004"/>
                  <a:pt x="2304256" y="605304"/>
                </a:cubicBezTo>
                <a:lnTo>
                  <a:pt x="2304256" y="1266904"/>
                </a:lnTo>
                <a:cubicBezTo>
                  <a:pt x="2304256" y="1601204"/>
                  <a:pt x="2033252" y="1872208"/>
                  <a:pt x="1698952" y="1872208"/>
                </a:cubicBezTo>
                <a:lnTo>
                  <a:pt x="605304" y="1872208"/>
                </a:lnTo>
                <a:cubicBezTo>
                  <a:pt x="271004" y="1872208"/>
                  <a:pt x="0" y="1601204"/>
                  <a:pt x="0" y="1266904"/>
                </a:cubicBezTo>
                <a:lnTo>
                  <a:pt x="0" y="605304"/>
                </a:lnTo>
                <a:cubicBezTo>
                  <a:pt x="0" y="271004"/>
                  <a:pt x="271004" y="0"/>
                  <a:pt x="60530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t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Inserta una Imagen</a:t>
            </a:r>
            <a:br>
              <a:rPr lang="es-ES_tradnl"/>
            </a:br>
            <a:r>
              <a:rPr lang="es-ES_tradnl"/>
              <a:t>o icono</a:t>
            </a:r>
          </a:p>
        </p:txBody>
      </p:sp>
      <p:sp>
        <p:nvSpPr>
          <p:cNvPr id="22" name="Marcador de imagen 21"/>
          <p:cNvSpPr>
            <a:spLocks noGrp="1"/>
          </p:cNvSpPr>
          <p:nvPr>
            <p:ph type="pic" sz="quarter" idx="24" hasCustomPrompt="1"/>
          </p:nvPr>
        </p:nvSpPr>
        <p:spPr>
          <a:xfrm>
            <a:off x="6312023" y="2132856"/>
            <a:ext cx="2304256" cy="1872208"/>
          </a:xfrm>
          <a:custGeom>
            <a:avLst/>
            <a:gdLst>
              <a:gd name="connsiteX0" fmla="*/ 605304 w 2304256"/>
              <a:gd name="connsiteY0" fmla="*/ 0 h 1872208"/>
              <a:gd name="connsiteX1" fmla="*/ 1698952 w 2304256"/>
              <a:gd name="connsiteY1" fmla="*/ 0 h 1872208"/>
              <a:gd name="connsiteX2" fmla="*/ 2304256 w 2304256"/>
              <a:gd name="connsiteY2" fmla="*/ 605304 h 1872208"/>
              <a:gd name="connsiteX3" fmla="*/ 2304256 w 2304256"/>
              <a:gd name="connsiteY3" fmla="*/ 1266904 h 1872208"/>
              <a:gd name="connsiteX4" fmla="*/ 1698952 w 2304256"/>
              <a:gd name="connsiteY4" fmla="*/ 1872208 h 1872208"/>
              <a:gd name="connsiteX5" fmla="*/ 605304 w 2304256"/>
              <a:gd name="connsiteY5" fmla="*/ 1872208 h 1872208"/>
              <a:gd name="connsiteX6" fmla="*/ 0 w 2304256"/>
              <a:gd name="connsiteY6" fmla="*/ 1266904 h 1872208"/>
              <a:gd name="connsiteX7" fmla="*/ 0 w 2304256"/>
              <a:gd name="connsiteY7" fmla="*/ 605304 h 1872208"/>
              <a:gd name="connsiteX8" fmla="*/ 605304 w 2304256"/>
              <a:gd name="connsiteY8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256" h="1872208">
                <a:moveTo>
                  <a:pt x="605304" y="0"/>
                </a:moveTo>
                <a:lnTo>
                  <a:pt x="1698952" y="0"/>
                </a:lnTo>
                <a:cubicBezTo>
                  <a:pt x="2033252" y="0"/>
                  <a:pt x="2304256" y="271004"/>
                  <a:pt x="2304256" y="605304"/>
                </a:cubicBezTo>
                <a:lnTo>
                  <a:pt x="2304256" y="1266904"/>
                </a:lnTo>
                <a:cubicBezTo>
                  <a:pt x="2304256" y="1601204"/>
                  <a:pt x="2033252" y="1872208"/>
                  <a:pt x="1698952" y="1872208"/>
                </a:cubicBezTo>
                <a:lnTo>
                  <a:pt x="605304" y="1872208"/>
                </a:lnTo>
                <a:cubicBezTo>
                  <a:pt x="271004" y="1872208"/>
                  <a:pt x="0" y="1601204"/>
                  <a:pt x="0" y="1266904"/>
                </a:cubicBezTo>
                <a:lnTo>
                  <a:pt x="0" y="605304"/>
                </a:lnTo>
                <a:cubicBezTo>
                  <a:pt x="0" y="271004"/>
                  <a:pt x="271004" y="0"/>
                  <a:pt x="60530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t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Inserta una Imagen</a:t>
            </a:r>
            <a:br>
              <a:rPr lang="es-ES_tradnl"/>
            </a:br>
            <a:r>
              <a:rPr lang="es-ES_tradnl"/>
              <a:t>o icono</a:t>
            </a:r>
          </a:p>
        </p:txBody>
      </p:sp>
      <p:sp>
        <p:nvSpPr>
          <p:cNvPr id="23" name="Marcador de imagen 22"/>
          <p:cNvSpPr>
            <a:spLocks noGrp="1"/>
          </p:cNvSpPr>
          <p:nvPr>
            <p:ph type="pic" sz="quarter" idx="25" hasCustomPrompt="1"/>
          </p:nvPr>
        </p:nvSpPr>
        <p:spPr>
          <a:xfrm>
            <a:off x="9048328" y="2132856"/>
            <a:ext cx="2304256" cy="1872208"/>
          </a:xfrm>
          <a:custGeom>
            <a:avLst/>
            <a:gdLst>
              <a:gd name="connsiteX0" fmla="*/ 605304 w 2304256"/>
              <a:gd name="connsiteY0" fmla="*/ 0 h 1872208"/>
              <a:gd name="connsiteX1" fmla="*/ 1698952 w 2304256"/>
              <a:gd name="connsiteY1" fmla="*/ 0 h 1872208"/>
              <a:gd name="connsiteX2" fmla="*/ 2304256 w 2304256"/>
              <a:gd name="connsiteY2" fmla="*/ 605304 h 1872208"/>
              <a:gd name="connsiteX3" fmla="*/ 2304256 w 2304256"/>
              <a:gd name="connsiteY3" fmla="*/ 1266904 h 1872208"/>
              <a:gd name="connsiteX4" fmla="*/ 1698952 w 2304256"/>
              <a:gd name="connsiteY4" fmla="*/ 1872208 h 1872208"/>
              <a:gd name="connsiteX5" fmla="*/ 605304 w 2304256"/>
              <a:gd name="connsiteY5" fmla="*/ 1872208 h 1872208"/>
              <a:gd name="connsiteX6" fmla="*/ 0 w 2304256"/>
              <a:gd name="connsiteY6" fmla="*/ 1266904 h 1872208"/>
              <a:gd name="connsiteX7" fmla="*/ 0 w 2304256"/>
              <a:gd name="connsiteY7" fmla="*/ 605304 h 1872208"/>
              <a:gd name="connsiteX8" fmla="*/ 605304 w 2304256"/>
              <a:gd name="connsiteY8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4256" h="1872208">
                <a:moveTo>
                  <a:pt x="605304" y="0"/>
                </a:moveTo>
                <a:lnTo>
                  <a:pt x="1698952" y="0"/>
                </a:lnTo>
                <a:cubicBezTo>
                  <a:pt x="2033252" y="0"/>
                  <a:pt x="2304256" y="271004"/>
                  <a:pt x="2304256" y="605304"/>
                </a:cubicBezTo>
                <a:lnTo>
                  <a:pt x="2304256" y="1266904"/>
                </a:lnTo>
                <a:cubicBezTo>
                  <a:pt x="2304256" y="1601204"/>
                  <a:pt x="2033252" y="1872208"/>
                  <a:pt x="1698952" y="1872208"/>
                </a:cubicBezTo>
                <a:lnTo>
                  <a:pt x="605304" y="1872208"/>
                </a:lnTo>
                <a:cubicBezTo>
                  <a:pt x="271004" y="1872208"/>
                  <a:pt x="0" y="1601204"/>
                  <a:pt x="0" y="1266904"/>
                </a:cubicBezTo>
                <a:lnTo>
                  <a:pt x="0" y="605304"/>
                </a:lnTo>
                <a:cubicBezTo>
                  <a:pt x="0" y="271004"/>
                  <a:pt x="271004" y="0"/>
                  <a:pt x="605304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tIns="18000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Inserta una Imagen</a:t>
            </a:r>
            <a:br>
              <a:rPr lang="es-ES_tradnl"/>
            </a:br>
            <a:r>
              <a:rPr lang="es-ES_tradnl"/>
              <a:t>o icono</a:t>
            </a:r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838198" y="687037"/>
            <a:ext cx="10874425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318737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24" name="Rectángulo 3"/>
          <p:cNvSpPr/>
          <p:nvPr userDrawn="1"/>
        </p:nvSpPr>
        <p:spPr>
          <a:xfrm>
            <a:off x="838200" y="316742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antall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imagen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_tradnl" err="1"/>
              <a:t>Click</a:t>
            </a:r>
            <a:r>
              <a:rPr lang="es-ES_tradnl"/>
              <a:t> en el icono para insertar una fotografía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 hasCustomPrompt="1"/>
          </p:nvPr>
        </p:nvSpPr>
        <p:spPr>
          <a:xfrm>
            <a:off x="7968208" y="1772816"/>
            <a:ext cx="3868412" cy="4248472"/>
          </a:xfrm>
        </p:spPr>
        <p:txBody>
          <a:bodyPr wrap="square" lIns="0" tIns="0" rIns="0" b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br>
              <a:rPr lang="es-ES_tradnl"/>
            </a:br>
            <a:r>
              <a:rPr lang="es-ES_tradnl"/>
              <a:t>a la diapositiva con </a:t>
            </a:r>
            <a:br>
              <a:rPr lang="es-ES_tradnl"/>
            </a:br>
            <a:r>
              <a:rPr lang="es-ES_tradnl"/>
              <a:t>y fondo oscuro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pantall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imagen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ES_tradnl" err="1"/>
              <a:t>Click</a:t>
            </a:r>
            <a:r>
              <a:rPr lang="es-ES_tradnl"/>
              <a:t> en el icono para insertar una fotografía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 hasCustomPrompt="1"/>
          </p:nvPr>
        </p:nvSpPr>
        <p:spPr>
          <a:xfrm>
            <a:off x="8112224" y="2852936"/>
            <a:ext cx="3724396" cy="1872208"/>
          </a:xfrm>
        </p:spPr>
        <p:txBody>
          <a:bodyPr wrap="square" lIns="0" tIns="0" rIns="0" bIns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</a:t>
            </a:r>
            <a:br>
              <a:rPr lang="es-ES_tradnl"/>
            </a:br>
            <a:r>
              <a:rPr lang="es-ES_tradnl"/>
              <a:t>a la diapositiva con </a:t>
            </a:r>
            <a:br>
              <a:rPr lang="es-ES_tradnl"/>
            </a:br>
            <a:r>
              <a:rPr lang="es-ES_tradnl"/>
              <a:t>y fondo oscuro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pantalla comple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2063552" y="2996952"/>
            <a:ext cx="9025003" cy="129614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Clic para editar título a la diapositiva de fondo claro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to pantalla comple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hasCustomPrompt="1"/>
          </p:nvPr>
        </p:nvSpPr>
        <p:spPr>
          <a:xfrm>
            <a:off x="2063552" y="2996952"/>
            <a:ext cx="9025003" cy="1296144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 a la diapositiva de fondo claro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69" cy="25523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2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930280"/>
            <a:ext cx="2969807" cy="914096"/>
          </a:xfrm>
        </p:spPr>
        <p:txBody>
          <a:bodyPr wrap="square" lIns="0" tIns="0" rIns="0" bIns="0" anchor="t">
            <a:sp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743307"/>
            <a:ext cx="2969805" cy="1869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32209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1" name="Marcador de contenido 2"/>
          <p:cNvSpPr>
            <a:spLocks noGrp="1"/>
          </p:cNvSpPr>
          <p:nvPr>
            <p:ph idx="1"/>
          </p:nvPr>
        </p:nvSpPr>
        <p:spPr>
          <a:xfrm>
            <a:off x="4142336" y="1341438"/>
            <a:ext cx="3393824" cy="4872678"/>
          </a:xfrm>
        </p:spPr>
        <p:txBody>
          <a:bodyPr wrap="square" lIns="0" tIns="0" rIns="0" bIns="0">
            <a:noAutofit/>
          </a:bodyPr>
          <a:lstStyle>
            <a:lvl1pPr marL="0" indent="0">
              <a:buFont typeface="Arial" charset="0"/>
              <a:buNone/>
              <a:defRPr sz="1300"/>
            </a:lvl1pPr>
            <a:lvl2pPr marL="742950" indent="-285750">
              <a:buFont typeface="Arial" charset="0"/>
              <a:buChar char="•"/>
              <a:defRPr sz="1300"/>
            </a:lvl2pPr>
            <a:lvl3pPr marL="1200150" indent="-285750">
              <a:buFont typeface="Arial" charset="0"/>
              <a:buChar char="•"/>
              <a:defRPr sz="1300"/>
            </a:lvl3pPr>
            <a:lvl4pPr marL="1657350" indent="-285750">
              <a:buFont typeface="Arial" charset="0"/>
              <a:buChar char="•"/>
              <a:defRPr sz="1300"/>
            </a:lvl4pPr>
            <a:lvl5pPr marL="2114550" indent="-285750">
              <a:buFont typeface="Arial" charset="0"/>
              <a:buChar char="•"/>
              <a:defRPr sz="13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10" name="Marcador de imagen 23"/>
          <p:cNvSpPr>
            <a:spLocks noGrp="1"/>
          </p:cNvSpPr>
          <p:nvPr>
            <p:ph type="pic" sz="quarter" idx="18"/>
          </p:nvPr>
        </p:nvSpPr>
        <p:spPr>
          <a:xfrm>
            <a:off x="8256240" y="1124744"/>
            <a:ext cx="3677201" cy="3744416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6" name="Marcador de imagen 23"/>
          <p:cNvSpPr>
            <a:spLocks noGrp="1"/>
          </p:cNvSpPr>
          <p:nvPr>
            <p:ph type="pic" sz="quarter" idx="19"/>
          </p:nvPr>
        </p:nvSpPr>
        <p:spPr>
          <a:xfrm>
            <a:off x="7896200" y="4509120"/>
            <a:ext cx="1801208" cy="1806632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+ 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1" y="933768"/>
            <a:ext cx="2969807" cy="914096"/>
          </a:xfrm>
        </p:spPr>
        <p:txBody>
          <a:bodyPr wrap="square" lIns="0" tIns="0" rIns="0" bIns="0" anchor="t">
            <a:sp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746795"/>
            <a:ext cx="2969805" cy="186974"/>
          </a:xfrm>
        </p:spPr>
        <p:txBody>
          <a:bodyPr wrap="square" lIns="0" tIns="0" rIns="0" bIns="0" anchor="b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r>
              <a:rPr lang="es-ES_tradnl"/>
              <a:t>Subtítulo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35697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4" name="Rectángulo 13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15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12" name="Marcador de imagen 23"/>
          <p:cNvSpPr>
            <a:spLocks noGrp="1"/>
          </p:cNvSpPr>
          <p:nvPr>
            <p:ph type="pic" sz="quarter" idx="17"/>
          </p:nvPr>
        </p:nvSpPr>
        <p:spPr>
          <a:xfrm>
            <a:off x="8976320" y="3440942"/>
            <a:ext cx="2688470" cy="2652354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3" name="Marcador de imagen 23"/>
          <p:cNvSpPr>
            <a:spLocks noGrp="1"/>
          </p:cNvSpPr>
          <p:nvPr>
            <p:ph type="pic" sz="quarter" idx="21"/>
          </p:nvPr>
        </p:nvSpPr>
        <p:spPr>
          <a:xfrm>
            <a:off x="5375920" y="332656"/>
            <a:ext cx="4410171" cy="4490784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8" name="Marcador de imagen 23"/>
          <p:cNvSpPr>
            <a:spLocks noGrp="1"/>
          </p:cNvSpPr>
          <p:nvPr>
            <p:ph type="pic" sz="quarter" idx="22"/>
          </p:nvPr>
        </p:nvSpPr>
        <p:spPr>
          <a:xfrm>
            <a:off x="4511824" y="3914609"/>
            <a:ext cx="2160240" cy="2166745"/>
          </a:xfrm>
          <a:custGeom>
            <a:avLst/>
            <a:gdLst>
              <a:gd name="connsiteX0" fmla="*/ 1837992 w 3759268"/>
              <a:gd name="connsiteY0" fmla="*/ 0 h 3759269"/>
              <a:gd name="connsiteX1" fmla="*/ 2491725 w 3759268"/>
              <a:gd name="connsiteY1" fmla="*/ 270786 h 3759269"/>
              <a:gd name="connsiteX2" fmla="*/ 3488483 w 3759268"/>
              <a:gd name="connsiteY2" fmla="*/ 1267543 h 3759269"/>
              <a:gd name="connsiteX3" fmla="*/ 3488483 w 3759268"/>
              <a:gd name="connsiteY3" fmla="*/ 2575011 h 3759269"/>
              <a:gd name="connsiteX4" fmla="*/ 2575010 w 3759268"/>
              <a:gd name="connsiteY4" fmla="*/ 3488483 h 3759269"/>
              <a:gd name="connsiteX5" fmla="*/ 1267543 w 3759268"/>
              <a:gd name="connsiteY5" fmla="*/ 3488483 h 3759269"/>
              <a:gd name="connsiteX6" fmla="*/ 270785 w 3759268"/>
              <a:gd name="connsiteY6" fmla="*/ 2491726 h 3759269"/>
              <a:gd name="connsiteX7" fmla="*/ 270785 w 3759268"/>
              <a:gd name="connsiteY7" fmla="*/ 1184258 h 3759269"/>
              <a:gd name="connsiteX8" fmla="*/ 1184258 w 3759268"/>
              <a:gd name="connsiteY8" fmla="*/ 270786 h 3759269"/>
              <a:gd name="connsiteX9" fmla="*/ 1837992 w 3759268"/>
              <a:gd name="connsiteY9" fmla="*/ 0 h 375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9268" h="3759269">
                <a:moveTo>
                  <a:pt x="1837992" y="0"/>
                </a:moveTo>
                <a:cubicBezTo>
                  <a:pt x="2074597" y="0"/>
                  <a:pt x="2311202" y="90262"/>
                  <a:pt x="2491725" y="270786"/>
                </a:cubicBezTo>
                <a:lnTo>
                  <a:pt x="3488483" y="1267543"/>
                </a:lnTo>
                <a:cubicBezTo>
                  <a:pt x="3849530" y="1628591"/>
                  <a:pt x="3849530" y="2213964"/>
                  <a:pt x="3488483" y="2575011"/>
                </a:cubicBezTo>
                <a:lnTo>
                  <a:pt x="2575010" y="3488483"/>
                </a:lnTo>
                <a:cubicBezTo>
                  <a:pt x="2213963" y="3849531"/>
                  <a:pt x="1628590" y="3849531"/>
                  <a:pt x="1267543" y="3488483"/>
                </a:cubicBezTo>
                <a:lnTo>
                  <a:pt x="270785" y="2491726"/>
                </a:lnTo>
                <a:cubicBezTo>
                  <a:pt x="-90262" y="2130678"/>
                  <a:pt x="-90262" y="1545306"/>
                  <a:pt x="270785" y="1184258"/>
                </a:cubicBezTo>
                <a:lnTo>
                  <a:pt x="1184258" y="270786"/>
                </a:lnTo>
                <a:cubicBezTo>
                  <a:pt x="1364782" y="90262"/>
                  <a:pt x="1601387" y="0"/>
                  <a:pt x="183799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s-ES"/>
              <a:t>Haga clic en el icono para agregar una imagen</a:t>
            </a:r>
            <a:endParaRPr lang="es-ES_tradnl"/>
          </a:p>
        </p:txBody>
      </p:sp>
      <p:sp>
        <p:nvSpPr>
          <p:cNvPr id="16" name="Marcador de contenido 2"/>
          <p:cNvSpPr>
            <a:spLocks noGrp="1"/>
          </p:cNvSpPr>
          <p:nvPr>
            <p:ph idx="1"/>
          </p:nvPr>
        </p:nvSpPr>
        <p:spPr>
          <a:xfrm>
            <a:off x="839416" y="3933056"/>
            <a:ext cx="3024336" cy="228106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300"/>
            </a:lvl1pPr>
            <a:lvl2pPr marL="742950" indent="-285750">
              <a:buFont typeface="Arial" charset="0"/>
              <a:buChar char="•"/>
              <a:defRPr sz="1300"/>
            </a:lvl2pPr>
            <a:lvl3pPr marL="1200150" indent="-285750">
              <a:buFont typeface="Arial" charset="0"/>
              <a:buChar char="•"/>
              <a:defRPr sz="1300"/>
            </a:lvl3pPr>
            <a:lvl4pPr marL="1657350" indent="-285750">
              <a:buFont typeface="Arial" charset="0"/>
              <a:buChar char="•"/>
              <a:defRPr sz="1300"/>
            </a:lvl4pPr>
            <a:lvl5pPr marL="2114550" indent="-285750">
              <a:buFont typeface="Arial" charset="0"/>
              <a:buChar char="•"/>
              <a:defRPr sz="13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479712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335697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524480" y="1133004"/>
            <a:ext cx="3404168" cy="522034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¿Cómo utilizar </a:t>
            </a:r>
            <a:br>
              <a:rPr lang="es-ES_tradnl"/>
            </a:br>
            <a:r>
              <a:rPr lang="es-ES_tradnl"/>
              <a:t>correctamente </a:t>
            </a:r>
            <a:br>
              <a:rPr lang="es-ES_tradnl"/>
            </a:br>
            <a:r>
              <a:rPr lang="es-ES_tradnl"/>
              <a:t>la plantilla?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524483" y="764704"/>
            <a:ext cx="3404165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Guía de uso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524481" y="762709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>
              <a:solidFill>
                <a:schemeClr val="accent4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61"/>
          <a:stretch/>
        </p:blipFill>
        <p:spPr>
          <a:xfrm rot="16200000">
            <a:off x="5340956" y="-109051"/>
            <a:ext cx="6741996" cy="69600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490762" y="1133004"/>
            <a:ext cx="4293870" cy="3160092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¿Cómo utilizar </a:t>
            </a:r>
            <a:br>
              <a:rPr lang="es-ES_tradnl"/>
            </a:br>
            <a:r>
              <a:rPr lang="es-ES_tradnl"/>
              <a:t>correctamente </a:t>
            </a:r>
            <a:br>
              <a:rPr lang="es-ES_tradnl"/>
            </a:br>
            <a:r>
              <a:rPr lang="es-ES_tradnl"/>
              <a:t>la plantilla?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69" cy="255233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es corporativ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8" y="1279016"/>
            <a:ext cx="10802417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_tradnl"/>
              <a:t>Colores corporativos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910716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Nuestros colores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Rectángulo 7"/>
          <p:cNvSpPr/>
          <p:nvPr userDrawn="1"/>
        </p:nvSpPr>
        <p:spPr>
          <a:xfrm>
            <a:off x="911424" y="4509121"/>
            <a:ext cx="2878531" cy="288032"/>
          </a:xfrm>
          <a:prstGeom prst="rect">
            <a:avLst/>
          </a:prstGeom>
          <a:solidFill>
            <a:srgbClr val="6E6E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0" name="Rectángulo 9"/>
          <p:cNvSpPr/>
          <p:nvPr userDrawn="1"/>
        </p:nvSpPr>
        <p:spPr>
          <a:xfrm>
            <a:off x="911424" y="3284985"/>
            <a:ext cx="2878531" cy="28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815211" y="2924945"/>
            <a:ext cx="1512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chemeClr val="accent4"/>
                </a:solidFill>
              </a:rPr>
              <a:t>COLORES</a:t>
            </a:r>
            <a:r>
              <a:rPr lang="es-ES_tradnl" sz="1200" baseline="0">
                <a:solidFill>
                  <a:schemeClr val="accent4"/>
                </a:solidFill>
              </a:rPr>
              <a:t> PRIMARIOS</a:t>
            </a:r>
            <a:endParaRPr lang="es-ES_tradnl" sz="1200">
              <a:solidFill>
                <a:schemeClr val="accent4"/>
              </a:solidFill>
            </a:endParaRP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4465608" y="2924945"/>
            <a:ext cx="1696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>
                <a:solidFill>
                  <a:schemeClr val="accent4"/>
                </a:solidFill>
              </a:rPr>
              <a:t>COLORES</a:t>
            </a:r>
            <a:r>
              <a:rPr lang="es-ES_tradnl" sz="1200" baseline="0">
                <a:solidFill>
                  <a:schemeClr val="accent4"/>
                </a:solidFill>
              </a:rPr>
              <a:t> SECUNDARIOS</a:t>
            </a:r>
            <a:endParaRPr lang="es-ES_tradnl" sz="1200">
              <a:solidFill>
                <a:schemeClr val="accent4"/>
              </a:solidFill>
            </a:endParaRPr>
          </a:p>
        </p:txBody>
      </p:sp>
      <p:sp>
        <p:nvSpPr>
          <p:cNvPr id="13" name="Rectángulo 12"/>
          <p:cNvSpPr/>
          <p:nvPr userDrawn="1"/>
        </p:nvSpPr>
        <p:spPr>
          <a:xfrm>
            <a:off x="4548082" y="3284985"/>
            <a:ext cx="2019797" cy="287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4" name="Rectángulo 13"/>
          <p:cNvSpPr/>
          <p:nvPr userDrawn="1"/>
        </p:nvSpPr>
        <p:spPr>
          <a:xfrm>
            <a:off x="6835997" y="3284985"/>
            <a:ext cx="1920213" cy="287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6" name="Rectángulo 15"/>
          <p:cNvSpPr/>
          <p:nvPr userDrawn="1"/>
        </p:nvSpPr>
        <p:spPr>
          <a:xfrm>
            <a:off x="4548082" y="4509121"/>
            <a:ext cx="2019797" cy="287161"/>
          </a:xfrm>
          <a:prstGeom prst="rect">
            <a:avLst/>
          </a:prstGeom>
          <a:solidFill>
            <a:srgbClr val="E06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17" name="Rectángulo 16"/>
          <p:cNvSpPr/>
          <p:nvPr userDrawn="1"/>
        </p:nvSpPr>
        <p:spPr>
          <a:xfrm>
            <a:off x="6835997" y="4509121"/>
            <a:ext cx="1920213" cy="28716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1872898" y="3789040"/>
            <a:ext cx="95558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1200">
                <a:latin typeface="+mj-lt"/>
              </a:rPr>
              <a:t>RGB</a:t>
            </a:r>
            <a:r>
              <a:rPr lang="es-ES_tradnl" sz="1200" baseline="0">
                <a:latin typeface="+mj-lt"/>
              </a:rPr>
              <a:t> 59/101/37</a:t>
            </a:r>
            <a:endParaRPr lang="es-ES_tradnl" sz="1200">
              <a:latin typeface="+mj-lt"/>
            </a:endParaRPr>
          </a:p>
        </p:txBody>
      </p:sp>
      <p:sp>
        <p:nvSpPr>
          <p:cNvPr id="21" name="CuadroTexto 20"/>
          <p:cNvSpPr txBox="1"/>
          <p:nvPr userDrawn="1"/>
        </p:nvSpPr>
        <p:spPr>
          <a:xfrm>
            <a:off x="1794351" y="4972526"/>
            <a:ext cx="11126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1200">
                <a:latin typeface="+mj-lt"/>
              </a:rPr>
              <a:t>RGB</a:t>
            </a:r>
            <a:r>
              <a:rPr lang="es-ES_tradnl" sz="1200" baseline="0">
                <a:latin typeface="+mj-lt"/>
              </a:rPr>
              <a:t> 123/124/126</a:t>
            </a:r>
            <a:endParaRPr lang="es-ES_tradnl" sz="1200">
              <a:latin typeface="+mj-lt"/>
            </a:endParaRPr>
          </a:p>
        </p:txBody>
      </p:sp>
      <p:sp>
        <p:nvSpPr>
          <p:cNvPr id="22" name="CuadroTexto 21"/>
          <p:cNvSpPr txBox="1"/>
          <p:nvPr userDrawn="1"/>
        </p:nvSpPr>
        <p:spPr>
          <a:xfrm>
            <a:off x="5040916" y="3789040"/>
            <a:ext cx="103412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1200">
                <a:latin typeface="+mj-lt"/>
              </a:rPr>
              <a:t>RGB</a:t>
            </a:r>
            <a:r>
              <a:rPr lang="es-ES_tradnl" sz="1200" baseline="0">
                <a:latin typeface="+mj-lt"/>
              </a:rPr>
              <a:t> 114/147/58</a:t>
            </a:r>
            <a:endParaRPr lang="es-ES_tradnl" sz="1200">
              <a:latin typeface="+mj-lt"/>
            </a:endParaRPr>
          </a:p>
        </p:txBody>
      </p:sp>
      <p:sp>
        <p:nvSpPr>
          <p:cNvPr id="23" name="CuadroTexto 22"/>
          <p:cNvSpPr txBox="1"/>
          <p:nvPr userDrawn="1"/>
        </p:nvSpPr>
        <p:spPr>
          <a:xfrm>
            <a:off x="7279039" y="3789040"/>
            <a:ext cx="103412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1200">
                <a:latin typeface="+mj-lt"/>
              </a:rPr>
              <a:t>RGB</a:t>
            </a:r>
            <a:r>
              <a:rPr lang="es-ES_tradnl" sz="1200" baseline="0">
                <a:latin typeface="+mj-lt"/>
              </a:rPr>
              <a:t> 164/172/73</a:t>
            </a:r>
            <a:endParaRPr lang="es-ES_tradnl" sz="1200">
              <a:latin typeface="+mj-lt"/>
            </a:endParaRPr>
          </a:p>
        </p:txBody>
      </p:sp>
      <p:sp>
        <p:nvSpPr>
          <p:cNvPr id="24" name="CuadroTexto 23"/>
          <p:cNvSpPr txBox="1"/>
          <p:nvPr userDrawn="1"/>
        </p:nvSpPr>
        <p:spPr>
          <a:xfrm>
            <a:off x="9428094" y="3789040"/>
            <a:ext cx="111267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s-ES_tradnl" sz="1200">
                <a:latin typeface="+mj-lt"/>
              </a:rPr>
              <a:t>RGB</a:t>
            </a:r>
            <a:r>
              <a:rPr lang="es-ES_tradnl" sz="1200" baseline="0">
                <a:latin typeface="+mj-lt"/>
              </a:rPr>
              <a:t> 182/198/121</a:t>
            </a:r>
            <a:endParaRPr lang="es-ES_tradnl" sz="1200">
              <a:latin typeface="+mj-lt"/>
            </a:endParaRPr>
          </a:p>
        </p:txBody>
      </p:sp>
      <p:sp>
        <p:nvSpPr>
          <p:cNvPr id="25" name="CuadroTexto 24"/>
          <p:cNvSpPr txBox="1"/>
          <p:nvPr userDrawn="1"/>
        </p:nvSpPr>
        <p:spPr>
          <a:xfrm>
            <a:off x="5023283" y="4972526"/>
            <a:ext cx="106939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mr-IN" sz="1200">
                <a:latin typeface="+mj-lt"/>
              </a:rPr>
              <a:t>RGB 224/108/86 </a:t>
            </a:r>
          </a:p>
        </p:txBody>
      </p:sp>
      <p:sp>
        <p:nvSpPr>
          <p:cNvPr id="28" name="CuadroTexto 27"/>
          <p:cNvSpPr txBox="1"/>
          <p:nvPr userDrawn="1"/>
        </p:nvSpPr>
        <p:spPr>
          <a:xfrm>
            <a:off x="7261406" y="4972526"/>
            <a:ext cx="106939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mr-IN" sz="1200">
                <a:latin typeface="+mj-lt"/>
              </a:rPr>
              <a:t>RGB 226/161/31 </a:t>
            </a:r>
          </a:p>
        </p:txBody>
      </p:sp>
      <p:sp>
        <p:nvSpPr>
          <p:cNvPr id="29" name="CuadroTexto 28"/>
          <p:cNvSpPr txBox="1"/>
          <p:nvPr userDrawn="1"/>
        </p:nvSpPr>
        <p:spPr>
          <a:xfrm>
            <a:off x="9449735" y="4972526"/>
            <a:ext cx="106939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mr-IN" sz="1200">
                <a:latin typeface="+mj-lt"/>
              </a:rPr>
              <a:t>RGB 236/191/64 </a:t>
            </a:r>
          </a:p>
        </p:txBody>
      </p:sp>
      <p:sp>
        <p:nvSpPr>
          <p:cNvPr id="30" name="Rectángulo 29"/>
          <p:cNvSpPr/>
          <p:nvPr userDrawn="1"/>
        </p:nvSpPr>
        <p:spPr>
          <a:xfrm>
            <a:off x="9024326" y="3284985"/>
            <a:ext cx="1920213" cy="287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_tradnl" sz="1800"/>
          </a:p>
        </p:txBody>
      </p:sp>
      <p:sp>
        <p:nvSpPr>
          <p:cNvPr id="31" name="Rectángulo 30"/>
          <p:cNvSpPr/>
          <p:nvPr userDrawn="1"/>
        </p:nvSpPr>
        <p:spPr>
          <a:xfrm>
            <a:off x="9024326" y="4509121"/>
            <a:ext cx="1920213" cy="2871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s-ES_tradnl" sz="1800"/>
          </a:p>
        </p:txBody>
      </p:sp>
      <p:sp>
        <p:nvSpPr>
          <p:cNvPr id="32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15412" y="1988840"/>
            <a:ext cx="10825203" cy="216024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50" baseline="0"/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s-ES_tradnl"/>
              <a:t>Los colores utilizados en esta plantilla son nuestros colores corporativos, que están incrustados en la </a:t>
            </a:r>
            <a:r>
              <a:rPr lang="es-ES_tradnl" err="1"/>
              <a:t>Power</a:t>
            </a:r>
            <a:r>
              <a:rPr lang="es-ES_tradnl"/>
              <a:t> Point. Es importante no utilizar colores que no estén listados abajo.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9" y="1279016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Plantilla con gráfico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910716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¿Cómo </a:t>
            </a:r>
            <a:r>
              <a:rPr lang="es-ES_tradnl" err="1"/>
              <a:t>utiilizar</a:t>
            </a:r>
            <a:r>
              <a:rPr lang="es-ES_tradnl"/>
              <a:t>?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340" y="2924944"/>
            <a:ext cx="3099844" cy="266429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2708920"/>
            <a:ext cx="6200370" cy="3744416"/>
          </a:xfrm>
          <a:prstGeom prst="rect">
            <a:avLst/>
          </a:prstGeom>
        </p:spPr>
      </p:pic>
      <p:sp>
        <p:nvSpPr>
          <p:cNvPr id="22" name="CuadroTexto 21"/>
          <p:cNvSpPr txBox="1"/>
          <p:nvPr userDrawn="1"/>
        </p:nvSpPr>
        <p:spPr>
          <a:xfrm>
            <a:off x="1919536" y="256490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solidFill>
                  <a:schemeClr val="accent4"/>
                </a:solidFill>
                <a:latin typeface="+mj-lt"/>
              </a:rPr>
              <a:t>1. Insertar &gt;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Gráfico</a:t>
            </a:r>
            <a:endParaRPr lang="es-ES_tradnl" sz="120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880236">
            <a:off x="3366621" y="3114050"/>
            <a:ext cx="922878" cy="274984"/>
          </a:xfrm>
          <a:prstGeom prst="rect">
            <a:avLst/>
          </a:prstGeom>
        </p:spPr>
      </p:pic>
      <p:sp>
        <p:nvSpPr>
          <p:cNvPr id="25" name="CuadroTexto 24"/>
          <p:cNvSpPr txBox="1"/>
          <p:nvPr userDrawn="1"/>
        </p:nvSpPr>
        <p:spPr>
          <a:xfrm>
            <a:off x="9048328" y="2564904"/>
            <a:ext cx="1224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>
                <a:solidFill>
                  <a:schemeClr val="accent5"/>
                </a:solidFill>
                <a:latin typeface="+mj-lt"/>
              </a:rPr>
              <a:t>2. Para editar los datos, se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abrirá una ventana de Excel:</a:t>
            </a:r>
            <a:r>
              <a:rPr lang="es-ES_tradnl" sz="1200">
                <a:solidFill>
                  <a:schemeClr val="accent5"/>
                </a:solidFill>
                <a:latin typeface="+mj-lt"/>
              </a:rPr>
              <a:t> </a:t>
            </a:r>
          </a:p>
        </p:txBody>
      </p:sp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8178197" y="2858972"/>
            <a:ext cx="304295" cy="1156320"/>
          </a:xfrm>
          <a:prstGeom prst="rect">
            <a:avLst/>
          </a:prstGeom>
        </p:spPr>
      </p:pic>
      <p:grpSp>
        <p:nvGrpSpPr>
          <p:cNvPr id="30" name="Agrupar 29"/>
          <p:cNvGrpSpPr/>
          <p:nvPr userDrawn="1"/>
        </p:nvGrpSpPr>
        <p:grpSpPr>
          <a:xfrm>
            <a:off x="2279577" y="3068960"/>
            <a:ext cx="1224136" cy="2220520"/>
            <a:chOff x="395536" y="3933056"/>
            <a:chExt cx="1728192" cy="3134852"/>
          </a:xfrm>
        </p:grpSpPr>
        <p:pic>
          <p:nvPicPr>
            <p:cNvPr id="32" name="Imagen 31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3933056"/>
              <a:ext cx="1152128" cy="1665383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661248"/>
              <a:ext cx="1728192" cy="1406660"/>
            </a:xfrm>
            <a:prstGeom prst="rect">
              <a:avLst/>
            </a:prstGeom>
          </p:spPr>
        </p:pic>
        <p:sp>
          <p:nvSpPr>
            <p:cNvPr id="36" name="Rectángulo 35"/>
            <p:cNvSpPr/>
            <p:nvPr userDrawn="1"/>
          </p:nvSpPr>
          <p:spPr>
            <a:xfrm>
              <a:off x="971600" y="6408712"/>
              <a:ext cx="576064" cy="54868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37" name="Imagen 3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3429000"/>
            <a:ext cx="1019110" cy="1008112"/>
          </a:xfrm>
          <a:prstGeom prst="rect">
            <a:avLst/>
          </a:prstGeom>
        </p:spPr>
      </p:pic>
      <p:sp>
        <p:nvSpPr>
          <p:cNvPr id="38" name="CuadroTexto 37"/>
          <p:cNvSpPr txBox="1"/>
          <p:nvPr userDrawn="1"/>
        </p:nvSpPr>
        <p:spPr>
          <a:xfrm>
            <a:off x="9048328" y="4581128"/>
            <a:ext cx="136815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>
                <a:solidFill>
                  <a:schemeClr val="accent5"/>
                </a:solidFill>
                <a:latin typeface="+mj-lt"/>
              </a:rPr>
              <a:t>Después de completar los datos, cierra la ventana y el gráfico ya estará listo.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ografí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784" y="3089159"/>
            <a:ext cx="4041846" cy="22840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9" y="1279016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Plantilla con foto/tipografía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910716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¿Cómo </a:t>
            </a:r>
            <a:r>
              <a:rPr lang="es-ES_tradnl" err="1"/>
              <a:t>utiilizar</a:t>
            </a:r>
            <a:r>
              <a:rPr lang="es-ES_tradnl"/>
              <a:t>?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7152117" y="1772817"/>
            <a:ext cx="3264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chemeClr val="accent5"/>
                </a:solidFill>
                <a:latin typeface="+mj-lt"/>
              </a:rPr>
              <a:t>Subtítulos en Calibri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Light, color </a:t>
            </a:r>
            <a:r>
              <a:rPr lang="es-ES_tradnl" sz="1200">
                <a:solidFill>
                  <a:schemeClr val="accent5"/>
                </a:solidFill>
                <a:latin typeface="+mj-lt"/>
              </a:rPr>
              <a:t>gris y tamaño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</a:t>
            </a:r>
            <a:r>
              <a:rPr lang="es-ES_tradnl" sz="1200">
                <a:solidFill>
                  <a:schemeClr val="accent5"/>
                </a:solidFill>
                <a:latin typeface="+mj-lt"/>
              </a:rPr>
              <a:t>13,5 pt</a:t>
            </a:r>
          </a:p>
        </p:txBody>
      </p:sp>
      <p:sp>
        <p:nvSpPr>
          <p:cNvPr id="21" name="CuadroTexto 20"/>
          <p:cNvSpPr txBox="1"/>
          <p:nvPr userDrawn="1"/>
        </p:nvSpPr>
        <p:spPr>
          <a:xfrm>
            <a:off x="407368" y="2996954"/>
            <a:ext cx="175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solidFill>
                  <a:schemeClr val="accent4"/>
                </a:solidFill>
                <a:latin typeface="+mj-lt"/>
              </a:rPr>
              <a:t>Titulares en Calibri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Light, negrita, color </a:t>
            </a:r>
            <a:r>
              <a:rPr lang="es-ES_tradnl" sz="1200">
                <a:solidFill>
                  <a:schemeClr val="accent4"/>
                </a:solidFill>
                <a:latin typeface="+mj-lt"/>
              </a:rPr>
              <a:t>verde </a:t>
            </a:r>
            <a:br>
              <a:rPr lang="es-ES_tradnl" sz="1200">
                <a:solidFill>
                  <a:schemeClr val="accent4"/>
                </a:solidFill>
                <a:latin typeface="+mj-lt"/>
              </a:rPr>
            </a:br>
            <a:r>
              <a:rPr lang="es-ES_tradnl" sz="1200">
                <a:solidFill>
                  <a:schemeClr val="accent4"/>
                </a:solidFill>
                <a:latin typeface="+mj-lt"/>
              </a:rPr>
              <a:t>y tamaño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</a:t>
            </a:r>
            <a:r>
              <a:rPr lang="es-ES_tradnl" sz="1200">
                <a:solidFill>
                  <a:schemeClr val="accent4"/>
                </a:solidFill>
                <a:latin typeface="+mj-lt"/>
              </a:rPr>
              <a:t>33 pt</a:t>
            </a:r>
          </a:p>
        </p:txBody>
      </p:sp>
      <p:pic>
        <p:nvPicPr>
          <p:cNvPr id="31" name="Imagen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880236">
            <a:off x="2456828" y="3114050"/>
            <a:ext cx="1230504" cy="27498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566625">
            <a:off x="8336046" y="3224382"/>
            <a:ext cx="1465924" cy="327594"/>
          </a:xfrm>
          <a:prstGeom prst="rect">
            <a:avLst/>
          </a:prstGeom>
        </p:spPr>
      </p:pic>
      <p:sp>
        <p:nvSpPr>
          <p:cNvPr id="33" name="CuadroTexto 32"/>
          <p:cNvSpPr txBox="1"/>
          <p:nvPr userDrawn="1"/>
        </p:nvSpPr>
        <p:spPr>
          <a:xfrm>
            <a:off x="9936427" y="314096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chemeClr val="accent4"/>
                </a:solidFill>
                <a:latin typeface="+mj-lt"/>
              </a:rPr>
              <a:t>Para añadir una foto,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</a:t>
            </a:r>
            <a:r>
              <a:rPr lang="es-ES_tradnl" sz="1200" baseline="0" err="1">
                <a:solidFill>
                  <a:schemeClr val="accent4"/>
                </a:solidFill>
                <a:latin typeface="+mj-lt"/>
              </a:rPr>
              <a:t>clickea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en el icono y selecciona la foto elegida</a:t>
            </a:r>
            <a:endParaRPr lang="es-ES_tradnl" sz="1200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2" name="Imagen 4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2682286" y="3746371"/>
            <a:ext cx="304295" cy="1541760"/>
          </a:xfrm>
          <a:prstGeom prst="rect">
            <a:avLst/>
          </a:prstGeom>
        </p:spPr>
      </p:pic>
      <p:sp>
        <p:nvSpPr>
          <p:cNvPr id="43" name="CuadroTexto 42"/>
          <p:cNvSpPr txBox="1"/>
          <p:nvPr userDrawn="1"/>
        </p:nvSpPr>
        <p:spPr>
          <a:xfrm>
            <a:off x="335360" y="4293097"/>
            <a:ext cx="163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200">
                <a:solidFill>
                  <a:schemeClr val="accent5"/>
                </a:solidFill>
                <a:latin typeface="+mj-lt"/>
              </a:rPr>
              <a:t>Texto en Calibri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Light, gris </a:t>
            </a:r>
            <a:r>
              <a:rPr lang="es-ES_tradnl" sz="1200">
                <a:solidFill>
                  <a:schemeClr val="accent5"/>
                </a:solidFill>
                <a:latin typeface="+mj-lt"/>
              </a:rPr>
              <a:t>y tamaño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mínimo </a:t>
            </a:r>
            <a:br>
              <a:rPr lang="es-ES_tradnl" sz="1200" baseline="0">
                <a:solidFill>
                  <a:schemeClr val="accent5"/>
                </a:solidFill>
                <a:latin typeface="+mj-lt"/>
              </a:rPr>
            </a:b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de 13pt y máximo </a:t>
            </a:r>
            <a:br>
              <a:rPr lang="es-ES_tradnl" sz="1200" baseline="0">
                <a:solidFill>
                  <a:schemeClr val="accent5"/>
                </a:solidFill>
                <a:latin typeface="+mj-lt"/>
              </a:rPr>
            </a:b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de 16pt </a:t>
            </a:r>
            <a:endParaRPr lang="es-ES_tradnl" sz="12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5" name="CuadroTexto 44"/>
          <p:cNvSpPr txBox="1"/>
          <p:nvPr userDrawn="1"/>
        </p:nvSpPr>
        <p:spPr>
          <a:xfrm>
            <a:off x="9936427" y="4797153"/>
            <a:ext cx="1632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>
                <a:solidFill>
                  <a:schemeClr val="accent5"/>
                </a:solidFill>
                <a:latin typeface="+mj-lt"/>
              </a:rPr>
              <a:t>Testimonios en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Calibri Light itálico, </a:t>
            </a:r>
            <a:r>
              <a:rPr lang="es-ES_tradnl" sz="1200">
                <a:solidFill>
                  <a:schemeClr val="accent5"/>
                </a:solidFill>
                <a:latin typeface="+mj-lt"/>
              </a:rPr>
              <a:t>verde claro, 16 pt</a:t>
            </a:r>
          </a:p>
        </p:txBody>
      </p:sp>
      <p:pic>
        <p:nvPicPr>
          <p:cNvPr id="46" name="Imagen 4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8922978" y="4394444"/>
            <a:ext cx="304295" cy="154176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2708920"/>
            <a:ext cx="6200370" cy="3744416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8994918">
            <a:off x="5119037" y="2304150"/>
            <a:ext cx="1962401" cy="33964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94" y="4269311"/>
            <a:ext cx="2664295" cy="12479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9" y="1279016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Plantilla con tablas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910716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¿Cómo </a:t>
            </a:r>
            <a:r>
              <a:rPr lang="es-ES_tradnl" err="1"/>
              <a:t>utiilizar</a:t>
            </a:r>
            <a:r>
              <a:rPr lang="es-ES_tradnl"/>
              <a:t>?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33" name="CuadroTexto 32"/>
          <p:cNvSpPr txBox="1"/>
          <p:nvPr userDrawn="1"/>
        </p:nvSpPr>
        <p:spPr>
          <a:xfrm>
            <a:off x="839416" y="2924945"/>
            <a:ext cx="2208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>
                <a:solidFill>
                  <a:schemeClr val="accent4"/>
                </a:solidFill>
                <a:latin typeface="+mj-lt"/>
              </a:rPr>
              <a:t>TABLA DISEÑO</a:t>
            </a:r>
          </a:p>
          <a:p>
            <a:r>
              <a:rPr lang="es-ES_tradnl" sz="1200">
                <a:solidFill>
                  <a:schemeClr val="accent4"/>
                </a:solidFill>
                <a:latin typeface="+mj-lt"/>
              </a:rPr>
              <a:t>Para eliminar las celdas manteniendo el estilo:</a:t>
            </a:r>
          </a:p>
          <a:p>
            <a:r>
              <a:rPr lang="es-ES_tradnl" sz="1200" err="1">
                <a:solidFill>
                  <a:schemeClr val="accent4"/>
                </a:solidFill>
                <a:latin typeface="+mj-lt"/>
              </a:rPr>
              <a:t>Ctrl</a:t>
            </a:r>
            <a:r>
              <a:rPr lang="es-ES_tradnl" sz="1200">
                <a:solidFill>
                  <a:schemeClr val="accent4"/>
                </a:solidFill>
                <a:latin typeface="+mj-lt"/>
              </a:rPr>
              <a:t> +</a:t>
            </a:r>
            <a:r>
              <a:rPr lang="es-ES_tradnl" sz="1200" baseline="0">
                <a:solidFill>
                  <a:schemeClr val="accent4"/>
                </a:solidFill>
                <a:latin typeface="+mj-lt"/>
              </a:rPr>
              <a:t> botón derecho del ratón</a:t>
            </a:r>
            <a:endParaRPr lang="es-ES_tradnl" sz="120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12" name="Agrupar 11"/>
          <p:cNvGrpSpPr/>
          <p:nvPr userDrawn="1"/>
        </p:nvGrpSpPr>
        <p:grpSpPr>
          <a:xfrm>
            <a:off x="935427" y="4005064"/>
            <a:ext cx="1416157" cy="1886126"/>
            <a:chOff x="8028384" y="620688"/>
            <a:chExt cx="1730635" cy="2785743"/>
          </a:xfrm>
        </p:grpSpPr>
        <p:pic>
          <p:nvPicPr>
            <p:cNvPr id="10" name="Imagen 9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8384" y="620688"/>
              <a:ext cx="1730635" cy="2785743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 userDrawn="1"/>
          </p:nvSpPr>
          <p:spPr>
            <a:xfrm>
              <a:off x="8028384" y="1810500"/>
              <a:ext cx="1728193" cy="216329"/>
            </a:xfrm>
            <a:prstGeom prst="rect">
              <a:avLst/>
            </a:prstGeom>
            <a:solidFill>
              <a:schemeClr val="accent6">
                <a:alpha val="25098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800"/>
            </a:p>
          </p:txBody>
        </p:sp>
      </p:grp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904" y="3072023"/>
            <a:ext cx="2558631" cy="1033961"/>
          </a:xfrm>
          <a:prstGeom prst="rect">
            <a:avLst/>
          </a:prstGeom>
        </p:spPr>
      </p:pic>
      <p:sp>
        <p:nvSpPr>
          <p:cNvPr id="19" name="Elipse 18"/>
          <p:cNvSpPr/>
          <p:nvPr userDrawn="1"/>
        </p:nvSpPr>
        <p:spPr>
          <a:xfrm>
            <a:off x="4367808" y="3453621"/>
            <a:ext cx="350565" cy="31717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5" name="Elipse 34"/>
          <p:cNvSpPr/>
          <p:nvPr userDrawn="1"/>
        </p:nvSpPr>
        <p:spPr>
          <a:xfrm>
            <a:off x="4367808" y="4533741"/>
            <a:ext cx="350565" cy="31717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80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15412" y="1988840"/>
            <a:ext cx="9889099" cy="36004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50" baseline="0"/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s-ES_tradnl"/>
              <a:t>Hay dos opciones a la hora de insertar las tablas, la tabla diseñada especialmente para AECC (editada manualmente) y la pre definida (automatizada)</a:t>
            </a:r>
          </a:p>
        </p:txBody>
      </p:sp>
      <p:sp>
        <p:nvSpPr>
          <p:cNvPr id="43" name="CuadroTexto 42"/>
          <p:cNvSpPr txBox="1"/>
          <p:nvPr userDrawn="1"/>
        </p:nvSpPr>
        <p:spPr>
          <a:xfrm>
            <a:off x="9648395" y="2852936"/>
            <a:ext cx="2064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200" b="1">
                <a:solidFill>
                  <a:schemeClr val="accent5"/>
                </a:solidFill>
                <a:latin typeface="+mj-lt"/>
              </a:rPr>
              <a:t>TABLA PRE DEFINIDA</a:t>
            </a:r>
          </a:p>
          <a:p>
            <a:pPr algn="l"/>
            <a:r>
              <a:rPr lang="es-ES_tradnl" sz="1200">
                <a:solidFill>
                  <a:schemeClr val="accent5"/>
                </a:solidFill>
                <a:latin typeface="+mj-lt"/>
              </a:rPr>
              <a:t>Insertar &gt;</a:t>
            </a:r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 Tabla &gt; seleccionas la cantidad de celdas y filas.</a:t>
            </a:r>
          </a:p>
          <a:p>
            <a:pPr algn="l"/>
            <a:r>
              <a:rPr lang="es-ES_tradnl" sz="1200" baseline="0">
                <a:solidFill>
                  <a:schemeClr val="accent5"/>
                </a:solidFill>
                <a:latin typeface="+mj-lt"/>
              </a:rPr>
              <a:t>Después en “Diseño de tabla”, seleccionar el 1r estilo:</a:t>
            </a:r>
            <a:endParaRPr lang="es-ES_tradnl" sz="120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5" y="4365105"/>
            <a:ext cx="2016224" cy="47752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2708920"/>
            <a:ext cx="6200370" cy="3744416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20261925">
            <a:off x="8140277" y="2905274"/>
            <a:ext cx="1465924" cy="32759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6200000">
            <a:off x="3543981" y="4108812"/>
            <a:ext cx="232287" cy="117692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246" y="2924944"/>
            <a:ext cx="4164986" cy="25482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64" y="2708920"/>
            <a:ext cx="6200370" cy="37444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3573016"/>
            <a:ext cx="2170684" cy="151216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9" y="1279016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 baseline="0">
                <a:solidFill>
                  <a:schemeClr val="tx2"/>
                </a:solidFill>
              </a:defRPr>
            </a:lvl1pPr>
          </a:lstStyle>
          <a:p>
            <a:r>
              <a:rPr lang="es-ES_tradnl"/>
              <a:t>Plantilla con SmartArt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2" y="910716"/>
            <a:ext cx="5257799" cy="368300"/>
          </a:xfrm>
        </p:spPr>
        <p:txBody>
          <a:bodyPr wrap="none" lIns="0" tIns="0" rIns="0" bIns="0" anchor="b"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s-ES_tradnl"/>
              <a:t>¿Cómo </a:t>
            </a:r>
            <a:r>
              <a:rPr lang="es-ES_tradnl" err="1"/>
              <a:t>utiilizar</a:t>
            </a:r>
            <a:r>
              <a:rPr lang="es-ES_tradnl"/>
              <a:t>?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33" name="CuadroTexto 32"/>
          <p:cNvSpPr txBox="1"/>
          <p:nvPr userDrawn="1"/>
        </p:nvSpPr>
        <p:spPr>
          <a:xfrm>
            <a:off x="599389" y="2924945"/>
            <a:ext cx="2208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>
                <a:solidFill>
                  <a:schemeClr val="accent4"/>
                </a:solidFill>
                <a:latin typeface="+mj-lt"/>
              </a:rPr>
              <a:t>1. ELIGE</a:t>
            </a:r>
            <a:r>
              <a:rPr lang="es-ES_tradnl" sz="1200" b="1" baseline="0">
                <a:solidFill>
                  <a:schemeClr val="accent4"/>
                </a:solidFill>
                <a:latin typeface="+mj-lt"/>
              </a:rPr>
              <a:t> EL GRÁFICO PERFECTO </a:t>
            </a:r>
            <a:endParaRPr lang="es-ES_tradnl" sz="1200" b="1">
              <a:solidFill>
                <a:schemeClr val="accent4"/>
              </a:solidFill>
              <a:latin typeface="+mj-lt"/>
            </a:endParaRPr>
          </a:p>
        </p:txBody>
      </p:sp>
      <p:pic>
        <p:nvPicPr>
          <p:cNvPr id="42" name="Imagen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200000">
            <a:off x="3547433" y="3828806"/>
            <a:ext cx="228340" cy="1156920"/>
          </a:xfrm>
          <a:prstGeom prst="rect">
            <a:avLst/>
          </a:prstGeom>
        </p:spPr>
      </p:pic>
      <p:sp>
        <p:nvSpPr>
          <p:cNvPr id="36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15413" y="1988840"/>
            <a:ext cx="8640960" cy="360040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1050" baseline="0"/>
            </a:lvl1pPr>
            <a:lvl2pPr marL="457200" indent="0">
              <a:buNone/>
              <a:defRPr sz="1300"/>
            </a:lvl2pPr>
            <a:lvl3pPr marL="914400" indent="0">
              <a:buNone/>
              <a:defRPr sz="1300"/>
            </a:lvl3pPr>
            <a:lvl4pPr marL="1371600" indent="0">
              <a:buNone/>
              <a:defRPr sz="1300"/>
            </a:lvl4pPr>
            <a:lvl5pPr marL="1828800" indent="0">
              <a:buNone/>
              <a:defRPr sz="1300"/>
            </a:lvl5pPr>
          </a:lstStyle>
          <a:p>
            <a:pPr lvl="0"/>
            <a:r>
              <a:rPr lang="es-ES_tradnl"/>
              <a:t>Para insertar gráficos SmartArt es necesario ir al </a:t>
            </a:r>
            <a:r>
              <a:rPr lang="es-ES_tradnl" err="1"/>
              <a:t>menu</a:t>
            </a:r>
            <a:r>
              <a:rPr lang="es-ES_tradnl"/>
              <a:t> Insertar &gt; SmartArt y elegir el gráfico que más se adapte al tema. </a:t>
            </a:r>
          </a:p>
        </p:txBody>
      </p:sp>
      <p:pic>
        <p:nvPicPr>
          <p:cNvPr id="32" name="Imagen 3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261925">
            <a:off x="8140277" y="2905274"/>
            <a:ext cx="1465924" cy="327594"/>
          </a:xfrm>
          <a:prstGeom prst="rect">
            <a:avLst/>
          </a:prstGeom>
        </p:spPr>
      </p:pic>
      <p:sp>
        <p:nvSpPr>
          <p:cNvPr id="43" name="CuadroTexto 42"/>
          <p:cNvSpPr txBox="1"/>
          <p:nvPr userDrawn="1"/>
        </p:nvSpPr>
        <p:spPr>
          <a:xfrm>
            <a:off x="9648395" y="2420889"/>
            <a:ext cx="2352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200" b="1">
                <a:solidFill>
                  <a:schemeClr val="accent5"/>
                </a:solidFill>
                <a:latin typeface="+mj-lt"/>
              </a:rPr>
              <a:t>2. CAMBIA</a:t>
            </a:r>
            <a:r>
              <a:rPr lang="es-ES_tradnl" sz="1200" b="1" baseline="0">
                <a:solidFill>
                  <a:schemeClr val="accent5"/>
                </a:solidFill>
                <a:latin typeface="+mj-lt"/>
              </a:rPr>
              <a:t> EL ESTILO</a:t>
            </a:r>
          </a:p>
          <a:p>
            <a:pPr algn="l"/>
            <a:r>
              <a:rPr lang="es-ES_tradnl" sz="1200" b="1" baseline="0">
                <a:solidFill>
                  <a:schemeClr val="accent5"/>
                </a:solidFill>
                <a:latin typeface="+mj-lt"/>
              </a:rPr>
              <a:t>En “Diseño de SmartArt” hay la opción: cambiar colores.</a:t>
            </a:r>
            <a:r>
              <a:rPr lang="es-ES_tradnl" sz="1200" b="0" baseline="0">
                <a:solidFill>
                  <a:schemeClr val="accent5"/>
                </a:solidFill>
                <a:latin typeface="+mj-lt"/>
              </a:rPr>
              <a:t> Selecciona cualquier color “Énfasis” sin relleno, sólo con líneas.</a:t>
            </a:r>
            <a:endParaRPr lang="es-ES_tradnl" sz="1200" b="1" baseline="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8408" y="3717032"/>
            <a:ext cx="1656184" cy="170948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199" y="1052736"/>
            <a:ext cx="6089772" cy="522034"/>
          </a:xfrm>
        </p:spPr>
        <p:txBody>
          <a:bodyPr wrap="none" lIns="0" tIns="0" rIns="0" bIns="0" anchor="t">
            <a:noAutofit/>
          </a:bodyPr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s-ES_tradnl"/>
              <a:t>Forma contenedora</a:t>
            </a:r>
          </a:p>
        </p:txBody>
      </p:sp>
      <p:sp>
        <p:nvSpPr>
          <p:cNvPr id="4" name="Rectángulo 3"/>
          <p:cNvSpPr/>
          <p:nvPr userDrawn="1"/>
        </p:nvSpPr>
        <p:spPr>
          <a:xfrm>
            <a:off x="838200" y="908721"/>
            <a:ext cx="384043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800"/>
          </a:p>
        </p:txBody>
      </p:sp>
      <p:sp>
        <p:nvSpPr>
          <p:cNvPr id="26" name="Rectángulo 25"/>
          <p:cNvSpPr/>
          <p:nvPr userDrawn="1"/>
        </p:nvSpPr>
        <p:spPr>
          <a:xfrm>
            <a:off x="11664619" y="6168542"/>
            <a:ext cx="527381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_tradnl" sz="1350"/>
          </a:p>
        </p:txBody>
      </p:sp>
      <p:sp>
        <p:nvSpPr>
          <p:cNvPr id="27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11761984" y="6203605"/>
            <a:ext cx="382688" cy="16248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fld id="{2919E5FD-4F5E-CF45-89BE-59B00E1A02AE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Rectángulo redondeado 7"/>
          <p:cNvSpPr/>
          <p:nvPr userDrawn="1"/>
        </p:nvSpPr>
        <p:spPr>
          <a:xfrm rot="18966719">
            <a:off x="4213026" y="1937951"/>
            <a:ext cx="4167284" cy="4167284"/>
          </a:xfrm>
          <a:prstGeom prst="roundRect">
            <a:avLst>
              <a:gd name="adj" fmla="val 28073"/>
            </a:avLst>
          </a:prstGeom>
          <a:solidFill>
            <a:srgbClr val="9BC385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redondeado 8"/>
          <p:cNvSpPr/>
          <p:nvPr userDrawn="1"/>
        </p:nvSpPr>
        <p:spPr>
          <a:xfrm rot="19958710">
            <a:off x="4228147" y="1966281"/>
            <a:ext cx="4167284" cy="4167284"/>
          </a:xfrm>
          <a:prstGeom prst="roundRect">
            <a:avLst>
              <a:gd name="adj" fmla="val 28073"/>
            </a:avLst>
          </a:prstGeom>
          <a:solidFill>
            <a:srgbClr val="9BC385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69" cy="25523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69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21668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688" y="0"/>
            <a:ext cx="12316447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69" cy="25523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783" y="1008112"/>
            <a:ext cx="7147897" cy="5877272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ctrTitle" hasCustomPrompt="1"/>
          </p:nvPr>
        </p:nvSpPr>
        <p:spPr>
          <a:xfrm>
            <a:off x="6288023" y="3933056"/>
            <a:ext cx="5065779" cy="2736304"/>
          </a:xfrm>
        </p:spPr>
        <p:txBody>
          <a:bodyPr lIns="0" tIns="0" rIns="0" bIns="0" anchor="ctr">
            <a:noAutofit/>
          </a:bodyPr>
          <a:lstStyle>
            <a:lvl1pPr algn="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</a:t>
            </a:r>
            <a:br>
              <a:rPr lang="es-ES_tradnl"/>
            </a:br>
            <a:r>
              <a:rPr lang="es-ES_tradnl"/>
              <a:t>título al divisor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908051"/>
            <a:ext cx="10515600" cy="782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4552" y="365454"/>
            <a:ext cx="648072" cy="25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4" r:id="rId2"/>
    <p:sldLayoutId id="2147483728" r:id="rId3"/>
    <p:sldLayoutId id="2147483729" r:id="rId4"/>
    <p:sldLayoutId id="2147483749" r:id="rId5"/>
    <p:sldLayoutId id="2147483730" r:id="rId6"/>
    <p:sldLayoutId id="2147483727" r:id="rId7"/>
    <p:sldLayoutId id="2147483742" r:id="rId8"/>
    <p:sldLayoutId id="2147483743" r:id="rId9"/>
    <p:sldLayoutId id="2147483716" r:id="rId10"/>
    <p:sldLayoutId id="2147483738" r:id="rId11"/>
    <p:sldLayoutId id="2147483739" r:id="rId12"/>
    <p:sldLayoutId id="2147483740" r:id="rId13"/>
    <p:sldLayoutId id="2147483741" r:id="rId14"/>
    <p:sldLayoutId id="2147483737" r:id="rId15"/>
    <p:sldLayoutId id="2147483719" r:id="rId16"/>
    <p:sldLayoutId id="2147483700" r:id="rId17"/>
    <p:sldLayoutId id="2147483722" r:id="rId18"/>
    <p:sldLayoutId id="2147483736" r:id="rId19"/>
    <p:sldLayoutId id="2147483697" r:id="rId20"/>
    <p:sldLayoutId id="2147483695" r:id="rId21"/>
    <p:sldLayoutId id="2147483724" r:id="rId22"/>
    <p:sldLayoutId id="2147483745" r:id="rId23"/>
    <p:sldLayoutId id="2147483706" r:id="rId24"/>
    <p:sldLayoutId id="2147483702" r:id="rId25"/>
    <p:sldLayoutId id="2147483746" r:id="rId26"/>
    <p:sldLayoutId id="2147483747" r:id="rId27"/>
    <p:sldLayoutId id="2147483748" r:id="rId28"/>
    <p:sldLayoutId id="2147483710" r:id="rId29"/>
    <p:sldLayoutId id="2147483711" r:id="rId30"/>
    <p:sldLayoutId id="2147483750" r:id="rId31"/>
    <p:sldLayoutId id="2147483721" r:id="rId32"/>
    <p:sldLayoutId id="2147483734" r:id="rId33"/>
    <p:sldLayoutId id="2147483718" r:id="rId34"/>
    <p:sldLayoutId id="2147483733" r:id="rId35"/>
    <p:sldLayoutId id="2147483732" r:id="rId36"/>
    <p:sldLayoutId id="2147483731" r:id="rId37"/>
    <p:sldLayoutId id="2147483735" r:id="rId38"/>
    <p:sldLayoutId id="2147483751" r:id="rId3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35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9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900" kern="1200">
          <a:solidFill>
            <a:schemeClr val="bg2">
              <a:lumMod val="25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pos="513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 descr="Imagen que contiene juguete, lego, cuarto&#10;&#10;Descripción generada con confianza muy alta">
            <a:extLst>
              <a:ext uri="{FF2B5EF4-FFF2-40B4-BE49-F238E27FC236}">
                <a16:creationId xmlns:a16="http://schemas.microsoft.com/office/drawing/2014/main" id="{7BAB5BE9-9F7A-4AD5-AB87-6C1B2061F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" y="88515"/>
            <a:ext cx="6740136" cy="6677813"/>
          </a:xfrm>
          <a:prstGeom prst="rect">
            <a:avLst/>
          </a:prstGeom>
        </p:spPr>
      </p:pic>
      <p:sp>
        <p:nvSpPr>
          <p:cNvPr id="5" name="Título 7">
            <a:extLst>
              <a:ext uri="{FF2B5EF4-FFF2-40B4-BE49-F238E27FC236}">
                <a16:creationId xmlns:a16="http://schemas.microsoft.com/office/drawing/2014/main" id="{52398AA8-A75E-46C6-A14E-F8C0C3DACCED}"/>
              </a:ext>
            </a:extLst>
          </p:cNvPr>
          <p:cNvSpPr>
            <a:spLocks noGrp="1"/>
          </p:cNvSpPr>
          <p:nvPr/>
        </p:nvSpPr>
        <p:spPr>
          <a:xfrm>
            <a:off x="6737460" y="838383"/>
            <a:ext cx="5753481" cy="23857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6000" dirty="0"/>
              <a:t>Taller </a:t>
            </a:r>
            <a:r>
              <a:rPr lang="es-ES_tradnl" sz="6000" i="1" dirty="0"/>
              <a:t>online</a:t>
            </a:r>
            <a:br>
              <a:rPr lang="es-ES_tradnl" sz="6000" dirty="0"/>
            </a:br>
            <a:r>
              <a:rPr lang="es-ES_tradnl" sz="6000" dirty="0"/>
              <a:t>Discapacidad e incapacidad  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EABEE8AB-7D92-4746-AED5-F30840B56E42}"/>
              </a:ext>
            </a:extLst>
          </p:cNvPr>
          <p:cNvSpPr txBox="1"/>
          <p:nvPr/>
        </p:nvSpPr>
        <p:spPr>
          <a:xfrm>
            <a:off x="6734603" y="4126224"/>
            <a:ext cx="554461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s-ES_trad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/>
              <a:t>Ana Isabel González de Aledo </a:t>
            </a:r>
          </a:p>
          <a:p>
            <a:pPr algn="ctr"/>
            <a:r>
              <a:rPr lang="es-ES"/>
              <a:t>Damián Castañeda Hidalgo</a:t>
            </a:r>
          </a:p>
          <a:p>
            <a:pPr algn="ctr"/>
            <a:r>
              <a:rPr lang="es-ES">
                <a:solidFill>
                  <a:schemeClr val="tx2"/>
                </a:solidFill>
              </a:rPr>
              <a:t>Trabajadores Sociales de </a:t>
            </a:r>
            <a:r>
              <a:rPr lang="es-ES" err="1">
                <a:solidFill>
                  <a:schemeClr val="tx2"/>
                </a:solidFill>
              </a:rPr>
              <a:t>Infocáncer</a:t>
            </a:r>
            <a:endParaRPr lang="es-E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88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AECC045C-3288-4501-95AD-1818861D7DD1}"/>
              </a:ext>
            </a:extLst>
          </p:cNvPr>
          <p:cNvSpPr/>
          <p:nvPr/>
        </p:nvSpPr>
        <p:spPr>
          <a:xfrm>
            <a:off x="7435817" y="1604749"/>
            <a:ext cx="3916995" cy="413103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14C8D91-A6DF-49E9-93DB-14E1461C21EA}"/>
              </a:ext>
            </a:extLst>
          </p:cNvPr>
          <p:cNvSpPr/>
          <p:nvPr/>
        </p:nvSpPr>
        <p:spPr>
          <a:xfrm>
            <a:off x="242047" y="1593444"/>
            <a:ext cx="5163670" cy="42403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2A05971-77E0-4550-873E-5C847BCBD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88" y="2408530"/>
            <a:ext cx="4681736" cy="4131033"/>
          </a:xfrm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es-ES" sz="4000" dirty="0">
                <a:cs typeface="Calibri Light"/>
              </a:rPr>
              <a:t>«Limitaciones» que afectan a la</a:t>
            </a:r>
            <a:endParaRPr lang="es-ES" sz="4000" dirty="0"/>
          </a:p>
          <a:p>
            <a:pPr algn="ctr"/>
            <a:r>
              <a:rPr lang="es-ES" sz="4000" dirty="0">
                <a:cs typeface="Calibri Light"/>
              </a:rPr>
              <a:t>realización de las ABVD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B0CA57-5EB5-4515-9F6B-0783899C4D8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044819" y="1981029"/>
            <a:ext cx="4873757" cy="4131033"/>
          </a:xfrm>
        </p:spPr>
        <p:txBody>
          <a:bodyPr vert="horz" wrap="square" lIns="0" tIns="0" rIns="0" bIns="0" rtlCol="0" anchor="t">
            <a:noAutofit/>
          </a:bodyPr>
          <a:lstStyle/>
          <a:p>
            <a:pPr algn="ctr"/>
            <a:r>
              <a:rPr lang="es-ES" sz="4000" dirty="0">
                <a:solidFill>
                  <a:schemeClr val="tx1"/>
                </a:solidFill>
                <a:cs typeface="Calibri Light"/>
              </a:rPr>
              <a:t>FÍSICAS </a:t>
            </a:r>
          </a:p>
          <a:p>
            <a:pPr algn="ctr"/>
            <a:endParaRPr lang="es-ES" sz="4000" dirty="0">
              <a:solidFill>
                <a:schemeClr val="tx1"/>
              </a:solidFill>
              <a:cs typeface="Calibri Light"/>
            </a:endParaRPr>
          </a:p>
          <a:p>
            <a:pPr algn="ctr"/>
            <a:r>
              <a:rPr lang="es-ES" sz="4000" dirty="0">
                <a:solidFill>
                  <a:schemeClr val="tx1"/>
                </a:solidFill>
                <a:cs typeface="Calibri Light"/>
              </a:rPr>
              <a:t>PSÍQUICAS </a:t>
            </a:r>
          </a:p>
          <a:p>
            <a:pPr algn="ctr"/>
            <a:endParaRPr lang="es-ES" sz="4000" dirty="0">
              <a:solidFill>
                <a:schemeClr val="tx1"/>
              </a:solidFill>
              <a:cs typeface="Calibri Light"/>
            </a:endParaRPr>
          </a:p>
          <a:p>
            <a:pPr algn="ctr"/>
            <a:r>
              <a:rPr lang="es-ES" sz="4000" dirty="0">
                <a:solidFill>
                  <a:schemeClr val="tx1"/>
                </a:solidFill>
                <a:cs typeface="Calibri Light"/>
              </a:rPr>
              <a:t>SENSORIALES</a:t>
            </a:r>
            <a:r>
              <a:rPr lang="es-ES" sz="3600" dirty="0">
                <a:solidFill>
                  <a:schemeClr val="tx1"/>
                </a:solidFill>
                <a:cs typeface="Calibri Light"/>
              </a:rPr>
              <a:t> 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27F115-1E17-4916-ABE0-65134DAC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10</a:t>
            </a:fld>
            <a:endParaRPr lang="es-ES_tradnl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55D2E9E-6C1E-4403-AAB3-57F96E28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000" dirty="0">
                <a:cs typeface="Calibri Light"/>
              </a:rPr>
              <a:t>DISCAPACIDAD 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EC273DBB-976F-448E-9DDE-186B4F2B717D}"/>
              </a:ext>
            </a:extLst>
          </p:cNvPr>
          <p:cNvSpPr/>
          <p:nvPr/>
        </p:nvSpPr>
        <p:spPr>
          <a:xfrm>
            <a:off x="5507522" y="3285296"/>
            <a:ext cx="1826490" cy="48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3847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7C94B7-CBB9-4545-95F7-27D8918A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11</a:t>
            </a:fld>
            <a:endParaRPr lang="es-ES_tradnl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405A0E9-EFBB-4E8D-9CF2-346AFD26B0D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1892" y="1497477"/>
            <a:ext cx="4074936" cy="3045168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sz="1900" b="1" dirty="0">
                <a:solidFill>
                  <a:schemeClr val="tx2"/>
                </a:solidFill>
                <a:cs typeface="Calibri Light"/>
              </a:rPr>
              <a:t>SECUELAS DE LA ENFERMEDAD </a:t>
            </a:r>
          </a:p>
          <a:p>
            <a:pPr algn="just"/>
            <a:endParaRPr lang="es-ES" sz="1900" b="1" dirty="0">
              <a:cs typeface="Calibri Light"/>
            </a:endParaRPr>
          </a:p>
          <a:p>
            <a:pPr algn="just"/>
            <a:r>
              <a:rPr lang="es-ES" sz="1900" b="1" dirty="0">
                <a:cs typeface="Calibri Light"/>
              </a:rPr>
              <a:t>DESARROLLO DE LAS ACTIVIDADES BASICAS DE LA VIDA DIARIA – NORMALIDAD – AUTONOMÍA </a:t>
            </a:r>
          </a:p>
          <a:p>
            <a:pPr algn="just"/>
            <a:endParaRPr lang="es-ES" sz="1900" b="1" dirty="0">
              <a:cs typeface="Calibri Light"/>
            </a:endParaRPr>
          </a:p>
          <a:p>
            <a:pPr algn="just"/>
            <a:r>
              <a:rPr lang="es-ES" sz="1900" b="1" dirty="0">
                <a:solidFill>
                  <a:schemeClr val="tx2"/>
                </a:solidFill>
                <a:cs typeface="Calibri Light"/>
              </a:rPr>
              <a:t>LIMITACIONES FUNCIONALES </a:t>
            </a:r>
          </a:p>
          <a:p>
            <a:pPr algn="just"/>
            <a:endParaRPr lang="es-ES" sz="1900" b="1" dirty="0">
              <a:cs typeface="Calibri Light"/>
            </a:endParaRPr>
          </a:p>
          <a:p>
            <a:pPr algn="just"/>
            <a:r>
              <a:rPr lang="es-ES" sz="1900" b="1" dirty="0">
                <a:cs typeface="Calibri Light"/>
              </a:rPr>
              <a:t>FACTORES SOCIALES </a:t>
            </a:r>
          </a:p>
          <a:p>
            <a:endParaRPr lang="es-ES" dirty="0">
              <a:cs typeface="Calibri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8FC55E-DC62-477C-8CA8-98D1121D3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cs typeface="Calibri Light"/>
              </a:rPr>
              <a:t>¿Qué se valora en la discapacidad? 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50B7A96C-9B06-4BBE-A336-6E2B27B6ED3B}"/>
              </a:ext>
            </a:extLst>
          </p:cNvPr>
          <p:cNvSpPr txBox="1">
            <a:spLocks/>
          </p:cNvSpPr>
          <p:nvPr/>
        </p:nvSpPr>
        <p:spPr>
          <a:xfrm>
            <a:off x="6209647" y="1782950"/>
            <a:ext cx="3557587" cy="4049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350" kern="1200" baseline="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2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05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s-ES">
              <a:cs typeface="Calibri Light"/>
            </a:endParaRPr>
          </a:p>
          <a:p>
            <a:endParaRPr lang="es-ES">
              <a:cs typeface="Calibri Ligh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15A6F71-1FB6-48A3-B691-65122832D891}"/>
              </a:ext>
            </a:extLst>
          </p:cNvPr>
          <p:cNvSpPr txBox="1"/>
          <p:nvPr/>
        </p:nvSpPr>
        <p:spPr>
          <a:xfrm>
            <a:off x="5199578" y="1736784"/>
            <a:ext cx="655053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Trasladarse entre la silla y la cama.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Movimientos como elevar, agarrar, sujetar, empujar, etc.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Aseo personal.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Uso del retrete.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Bañarse o ducharse (higiene personal).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Desplazarse en silla de ruedas.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Subir y bajar escaleras.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Vestirse, cambiarse y desvestirse.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Imposibilidad de controlar las heces y orina.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Comunicación y actividades sociales y de ocio.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Comer.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Funciones sexuales.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Control del sueño.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cs typeface="Calibri Light"/>
              </a:rPr>
              <a:t>Capacidad para el uso de medios de transporte. </a:t>
            </a:r>
          </a:p>
          <a:p>
            <a:endParaRPr lang="es-ES" dirty="0">
              <a:latin typeface="Arial Nova Light"/>
            </a:endParaRPr>
          </a:p>
          <a:p>
            <a:endParaRPr lang="es-ES" dirty="0">
              <a:latin typeface="Arial Nova Light"/>
            </a:endParaRPr>
          </a:p>
        </p:txBody>
      </p:sp>
      <p:sp>
        <p:nvSpPr>
          <p:cNvPr id="9" name="Abrir llave 8">
            <a:extLst>
              <a:ext uri="{FF2B5EF4-FFF2-40B4-BE49-F238E27FC236}">
                <a16:creationId xmlns:a16="http://schemas.microsoft.com/office/drawing/2014/main" id="{28D7F5E1-BEAD-442E-B5ED-B4476BDBD9CF}"/>
              </a:ext>
            </a:extLst>
          </p:cNvPr>
          <p:cNvSpPr/>
          <p:nvPr/>
        </p:nvSpPr>
        <p:spPr>
          <a:xfrm>
            <a:off x="4628749" y="1401288"/>
            <a:ext cx="558954" cy="47696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3F44360-3ABE-4C7D-951F-07D5157D1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4" y="4542645"/>
            <a:ext cx="3264044" cy="217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1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F159E93-30BD-441E-9553-F03AF53E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12</a:t>
            </a:fld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D170A5-FBA4-411B-9551-3C1A07C63B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1176" y="1639514"/>
            <a:ext cx="10872787" cy="4103687"/>
          </a:xfrm>
        </p:spPr>
        <p:txBody>
          <a:bodyPr>
            <a:normAutofit/>
          </a:bodyPr>
          <a:lstStyle/>
          <a:p>
            <a:r>
              <a:rPr lang="es-ES" sz="3000" dirty="0">
                <a:cs typeface="Calibri Light"/>
              </a:rPr>
              <a:t>Se siguen teniendo en cuenta las</a:t>
            </a:r>
            <a:r>
              <a:rPr lang="es-ES" sz="3000" dirty="0">
                <a:solidFill>
                  <a:srgbClr val="71933A"/>
                </a:solidFill>
                <a:cs typeface="Calibri Light"/>
              </a:rPr>
              <a:t> </a:t>
            </a:r>
            <a:r>
              <a:rPr lang="es-ES" sz="3000" u="sng" dirty="0">
                <a:solidFill>
                  <a:srgbClr val="71933A"/>
                </a:solidFill>
                <a:cs typeface="Calibri Light"/>
              </a:rPr>
              <a:t>secuelas</a:t>
            </a:r>
            <a:r>
              <a:rPr lang="es-ES" sz="3000" dirty="0">
                <a:solidFill>
                  <a:srgbClr val="71933A"/>
                </a:solidFill>
                <a:cs typeface="Calibri Light"/>
              </a:rPr>
              <a:t> </a:t>
            </a:r>
            <a:r>
              <a:rPr lang="es-ES" sz="3000" dirty="0">
                <a:cs typeface="Calibri Light"/>
              </a:rPr>
              <a:t>de la enfermedad,</a:t>
            </a:r>
          </a:p>
          <a:p>
            <a:r>
              <a:rPr lang="es-ES" sz="3000" dirty="0">
                <a:cs typeface="Calibri Light"/>
              </a:rPr>
              <a:t>no la enfermedad en sí.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C93D108-D32D-4F09-9679-F55B2FC4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cs typeface="Calibri Light"/>
              </a:rPr>
              <a:t>¿Qué ocurre en un proceso oncológico? </a:t>
            </a:r>
          </a:p>
        </p:txBody>
      </p:sp>
    </p:spTree>
    <p:extLst>
      <p:ext uri="{BB962C8B-B14F-4D97-AF65-F5344CB8AC3E}">
        <p14:creationId xmlns:p14="http://schemas.microsoft.com/office/powerpoint/2010/main" val="229204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721A48E-5235-41DE-9279-E61ED3C90048}"/>
              </a:ext>
            </a:extLst>
          </p:cNvPr>
          <p:cNvSpPr/>
          <p:nvPr/>
        </p:nvSpPr>
        <p:spPr>
          <a:xfrm>
            <a:off x="8175811" y="2909457"/>
            <a:ext cx="3468293" cy="3224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4C4047F-A964-4E1E-8775-84F1E3D5593B}"/>
              </a:ext>
            </a:extLst>
          </p:cNvPr>
          <p:cNvSpPr/>
          <p:nvPr/>
        </p:nvSpPr>
        <p:spPr>
          <a:xfrm>
            <a:off x="4464424" y="2371164"/>
            <a:ext cx="3468293" cy="34714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EA8826F-5A77-47AA-8B0D-60C7B5239C93}"/>
              </a:ext>
            </a:extLst>
          </p:cNvPr>
          <p:cNvSpPr/>
          <p:nvPr/>
        </p:nvSpPr>
        <p:spPr>
          <a:xfrm>
            <a:off x="486888" y="1752600"/>
            <a:ext cx="3685258" cy="37461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94CC1C9-CB4E-4008-A6C4-37929735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13</a:t>
            </a:fld>
            <a:endParaRPr lang="es-ES_tradnl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B790ADD-7A19-4337-8DFF-2AD04DBE96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6888" y="1852551"/>
            <a:ext cx="3685257" cy="337200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cs typeface="Calibri Light"/>
              </a:rPr>
              <a:t>CUÁNDO</a:t>
            </a:r>
            <a:endParaRPr lang="es-ES" sz="2400" dirty="0">
              <a:cs typeface="Calibri Light"/>
            </a:endParaRPr>
          </a:p>
          <a:p>
            <a:r>
              <a:rPr lang="es-ES" sz="2200" dirty="0">
                <a:cs typeface="Calibri Light"/>
              </a:rPr>
              <a:t>Siempre que experimentemos limitaciones que afecten a la realización de las ABVD.</a:t>
            </a:r>
          </a:p>
          <a:p>
            <a:r>
              <a:rPr lang="es-ES" sz="2200" dirty="0">
                <a:cs typeface="Calibri Light"/>
              </a:rPr>
              <a:t>No quiere decir que directamente se conceda un 33%. Puede concederse un porcentaje menor y no ser considerado discapacidad.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CBBE3E1-6DD4-4589-9685-345A8802FF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71285" y="2553729"/>
            <a:ext cx="3056000" cy="30514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cs typeface="Calibri Light"/>
              </a:rPr>
              <a:t>DÓNDE</a:t>
            </a:r>
          </a:p>
          <a:p>
            <a:r>
              <a:rPr lang="es-ES" sz="2200" dirty="0">
                <a:cs typeface="Calibri Light"/>
              </a:rPr>
              <a:t>Órgano Administrativo correspondiente a su Comunidad Autónoma</a:t>
            </a:r>
          </a:p>
          <a:p>
            <a:r>
              <a:rPr lang="es-ES" sz="2200" dirty="0">
                <a:cs typeface="Calibri Light"/>
              </a:rPr>
              <a:t>o </a:t>
            </a:r>
          </a:p>
          <a:p>
            <a:r>
              <a:rPr lang="es-ES" sz="2200" dirty="0">
                <a:cs typeface="Calibri Light"/>
              </a:rPr>
              <a:t>Dirección Territorial del IMSERSO de Ceuta y Melilla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D668D66-4751-4C28-B6E5-DACF0FD871C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224995" y="3039568"/>
            <a:ext cx="3270319" cy="294559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400" dirty="0">
                <a:solidFill>
                  <a:schemeClr val="tx2"/>
                </a:solidFill>
                <a:cs typeface="Calibri Light"/>
              </a:rPr>
              <a:t>CÓMO</a:t>
            </a:r>
            <a:r>
              <a:rPr lang="es-ES" dirty="0">
                <a:solidFill>
                  <a:schemeClr val="tx2"/>
                </a:solidFill>
                <a:cs typeface="Calibri Light"/>
              </a:rPr>
              <a:t> </a:t>
            </a:r>
          </a:p>
          <a:p>
            <a:r>
              <a:rPr lang="es-ES" sz="2200" dirty="0">
                <a:cs typeface="Calibri Light"/>
              </a:rPr>
              <a:t>A instancia de la persona interesada.</a:t>
            </a:r>
          </a:p>
          <a:p>
            <a:r>
              <a:rPr lang="es-ES" sz="2200" dirty="0">
                <a:cs typeface="Calibri Light"/>
              </a:rPr>
              <a:t>Se recomienda en procesos oncológicos esperar aproximadamente un año.</a:t>
            </a:r>
          </a:p>
          <a:p>
            <a:r>
              <a:rPr lang="es-ES" sz="2200" dirty="0">
                <a:cs typeface="Calibri Light"/>
              </a:rPr>
              <a:t>Solicitud y documentación.</a:t>
            </a:r>
          </a:p>
          <a:p>
            <a:endParaRPr lang="es-ES" dirty="0">
              <a:cs typeface="Calibri Light"/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AE5B046-A02C-4A33-8B2E-E9439BE1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000" dirty="0">
                <a:cs typeface="Calibri Light"/>
              </a:rPr>
              <a:t>¿Cuándo, dónde y cómo lo tramito?</a:t>
            </a:r>
          </a:p>
        </p:txBody>
      </p:sp>
    </p:spTree>
    <p:extLst>
      <p:ext uri="{BB962C8B-B14F-4D97-AF65-F5344CB8AC3E}">
        <p14:creationId xmlns:p14="http://schemas.microsoft.com/office/powerpoint/2010/main" val="345934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persona, mujer, sostener, tabla&#10;&#10;Descripción generada con confianza muy alta">
            <a:extLst>
              <a:ext uri="{FF2B5EF4-FFF2-40B4-BE49-F238E27FC236}">
                <a16:creationId xmlns:a16="http://schemas.microsoft.com/office/drawing/2014/main" id="{2CBA3116-3457-488B-97E3-39E98B3D4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442" y="2431579"/>
            <a:ext cx="5268686" cy="3518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5B336F-66DB-469A-B23D-E61839B0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14</a:t>
            </a:fld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87BDF2-261A-4B1A-A321-0626F26AC1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64275" y="1488277"/>
            <a:ext cx="11863450" cy="1178896"/>
          </a:xfrm>
        </p:spPr>
        <p:txBody>
          <a:bodyPr>
            <a:normAutofit/>
          </a:bodyPr>
          <a:lstStyle/>
          <a:p>
            <a:r>
              <a:rPr lang="es-ES" sz="2200" dirty="0">
                <a:ea typeface="+mj-lt"/>
                <a:cs typeface="+mj-lt"/>
              </a:rPr>
              <a:t>Comienza a otorgar derechos a partir de un </a:t>
            </a:r>
            <a:r>
              <a:rPr lang="es-ES" sz="2200" b="1" dirty="0">
                <a:ea typeface="+mj-lt"/>
                <a:cs typeface="+mj-lt"/>
              </a:rPr>
              <a:t>33% </a:t>
            </a:r>
            <a:r>
              <a:rPr lang="es-ES" sz="2200" dirty="0">
                <a:ea typeface="+mj-lt"/>
                <a:cs typeface="+mj-lt"/>
              </a:rPr>
              <a:t>reconocido y recursos económicos a partir de un </a:t>
            </a:r>
            <a:r>
              <a:rPr lang="es-ES" sz="2200" b="1" dirty="0">
                <a:ea typeface="+mj-lt"/>
                <a:cs typeface="+mj-lt"/>
              </a:rPr>
              <a:t>65%. </a:t>
            </a:r>
            <a:endParaRPr lang="es-ES" sz="2200" dirty="0">
              <a:cs typeface="Calibri Light"/>
            </a:endParaRPr>
          </a:p>
          <a:p>
            <a:endParaRPr lang="es-ES" sz="3600" b="1" dirty="0">
              <a:solidFill>
                <a:schemeClr val="tx2"/>
              </a:solidFill>
              <a:cs typeface="Calibri Light"/>
            </a:endParaRPr>
          </a:p>
          <a:p>
            <a:endParaRPr lang="es-ES" dirty="0">
              <a:cs typeface="Calibri Light"/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A906A567-61D8-4628-A1D0-F445E341D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70" y="663609"/>
            <a:ext cx="10874425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Beneficios de la discapacidad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7016195-CCCB-493A-AF3B-69B40D9844BB}"/>
              </a:ext>
            </a:extLst>
          </p:cNvPr>
          <p:cNvSpPr txBox="1"/>
          <p:nvPr/>
        </p:nvSpPr>
        <p:spPr>
          <a:xfrm>
            <a:off x="503538" y="2510286"/>
            <a:ext cx="697791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b="1" dirty="0">
                <a:latin typeface="+mj-lt"/>
                <a:ea typeface="+mn-lt"/>
                <a:cs typeface="+mn-lt"/>
              </a:rPr>
              <a:t>ALGUNOS DE ELLOS...</a:t>
            </a:r>
          </a:p>
          <a:p>
            <a:pPr algn="just"/>
            <a:endParaRPr lang="es-ES" b="1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Adaptación del puesto de trabajo.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Acceso a la vivienda de protección pública.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Recursos y apoyos educativos.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Pensión no contributiva (PNC) por invalidez.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Prestaciones económicas y sociales.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Prestaciones familiares.</a:t>
            </a: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Beneficios fiscales. IRPF.</a:t>
            </a: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Tarjeta de estacionamiento para personas con movilidad reducida.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 err="1">
                <a:latin typeface="+mj-lt"/>
                <a:ea typeface="+mn-lt"/>
                <a:cs typeface="+mn-lt"/>
              </a:rPr>
              <a:t>Bonotaxi</a:t>
            </a:r>
            <a:r>
              <a:rPr lang="es-ES" dirty="0">
                <a:latin typeface="+mj-lt"/>
                <a:ea typeface="+mn-lt"/>
                <a:cs typeface="+mn-lt"/>
              </a:rPr>
              <a:t>.</a:t>
            </a:r>
            <a:endParaRPr lang="en-US" dirty="0">
              <a:latin typeface="+mj-lt"/>
              <a:ea typeface="+mn-lt"/>
              <a:cs typeface="+mn-lt"/>
            </a:endParaRPr>
          </a:p>
          <a:p>
            <a:pPr marL="171450" indent="-17145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+mj-lt"/>
                <a:ea typeface="+mn-lt"/>
                <a:cs typeface="+mn-lt"/>
              </a:rPr>
              <a:t>Reducciones en medios de transporte.</a:t>
            </a:r>
            <a:endParaRPr lang="en-US" dirty="0">
              <a:latin typeface="+mj-lt"/>
              <a:ea typeface="+mn-lt"/>
              <a:cs typeface="+mn-lt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384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8A2A2B2-1438-4AB2-802B-F590E193A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15</a:t>
            </a:fld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BD68BB-2FF2-46BA-808C-5A0464721B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964" y="1119562"/>
            <a:ext cx="10872787" cy="4103687"/>
          </a:xfrm>
        </p:spPr>
        <p:txBody>
          <a:bodyPr>
            <a:normAutofit/>
          </a:bodyPr>
          <a:lstStyle/>
          <a:p>
            <a:pPr algn="just"/>
            <a:r>
              <a:rPr lang="es-ES" sz="3000" dirty="0">
                <a:solidFill>
                  <a:schemeClr val="tx1">
                    <a:lumMod val="50000"/>
                  </a:schemeClr>
                </a:solidFill>
                <a:cs typeface="Calibri Light"/>
              </a:rPr>
              <a:t>En resumen, la discapacidad es un </a:t>
            </a:r>
            <a:r>
              <a:rPr lang="es-ES" sz="3000" dirty="0">
                <a:solidFill>
                  <a:schemeClr val="accent1"/>
                </a:solidFill>
                <a:cs typeface="Calibri Light"/>
              </a:rPr>
              <a:t>título administrativo</a:t>
            </a:r>
            <a:r>
              <a:rPr lang="es-ES" sz="3000" dirty="0">
                <a:cs typeface="Calibri Light"/>
              </a:rPr>
              <a:t> </a:t>
            </a:r>
            <a:r>
              <a:rPr lang="es-ES" sz="3000" dirty="0">
                <a:solidFill>
                  <a:schemeClr val="tx1">
                    <a:lumMod val="50000"/>
                  </a:schemeClr>
                </a:solidFill>
                <a:cs typeface="Calibri Light"/>
              </a:rPr>
              <a:t>que acredita que la persona que lo posee presenta una limitación funcional física, intelectual, mental o sensorial que puede ser de carácter </a:t>
            </a:r>
            <a:r>
              <a:rPr lang="es-ES" sz="3000" dirty="0">
                <a:solidFill>
                  <a:schemeClr val="accent1"/>
                </a:solidFill>
                <a:cs typeface="Calibri Light"/>
              </a:rPr>
              <a:t>permanente o transitorio. </a:t>
            </a:r>
            <a:endParaRPr lang="es-ES" sz="3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92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1066427" y="1348862"/>
            <a:ext cx="6225327" cy="2016224"/>
          </a:xfrm>
        </p:spPr>
        <p:txBody>
          <a:bodyPr/>
          <a:lstStyle/>
          <a:p>
            <a:r>
              <a:rPr lang="es-ES_tradnl" sz="4800" dirty="0">
                <a:cs typeface="Calibri Light"/>
              </a:rPr>
              <a:t>¡Muchas gracias!</a:t>
            </a:r>
            <a:endParaRPr lang="es-ES_tradnl" sz="4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177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 descr="Imagen que contiene dibujo&#10;&#10;Descripción generada con confianza muy alta">
            <a:extLst>
              <a:ext uri="{FF2B5EF4-FFF2-40B4-BE49-F238E27FC236}">
                <a16:creationId xmlns:a16="http://schemas.microsoft.com/office/drawing/2014/main" id="{FFEFE127-2018-4936-BA7E-38BBF34ED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409" y="3167868"/>
            <a:ext cx="4805315" cy="3559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0D8DEB-C936-4B51-B4B3-082DE63CB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18" y="687037"/>
            <a:ext cx="11095106" cy="522034"/>
          </a:xfrm>
        </p:spPr>
        <p:txBody>
          <a:bodyPr/>
          <a:lstStyle/>
          <a:p>
            <a:pPr algn="ctr"/>
            <a:r>
              <a:rPr lang="es-ES" sz="4000" dirty="0">
                <a:cs typeface="Calibri Light"/>
              </a:rPr>
              <a:t>DISCAPACIDAD E INCAPACIDAD </a:t>
            </a:r>
            <a:br>
              <a:rPr lang="es-ES" dirty="0">
                <a:cs typeface="Calibri Light"/>
              </a:rPr>
            </a:br>
            <a:endParaRPr lang="es-ES" dirty="0">
              <a:cs typeface="Calibri Ligh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7E3DC3B-C865-487E-9DE5-20C846B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2</a:t>
            </a:fld>
            <a:endParaRPr lang="es-ES_tradnl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A6747E-72B1-4D85-BCC3-4D051BBB2E10}"/>
              </a:ext>
            </a:extLst>
          </p:cNvPr>
          <p:cNvSpPr txBox="1"/>
          <p:nvPr/>
        </p:nvSpPr>
        <p:spPr>
          <a:xfrm>
            <a:off x="1330036" y="1954273"/>
            <a:ext cx="9939646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200" dirty="0">
                <a:latin typeface="+mj-lt"/>
                <a:ea typeface="+mn-lt"/>
                <a:cs typeface="+mn-lt"/>
              </a:rPr>
              <a:t>Cuando hablamos de </a:t>
            </a:r>
            <a:r>
              <a:rPr lang="es-ES" sz="2200" b="1" dirty="0">
                <a:solidFill>
                  <a:srgbClr val="71933A"/>
                </a:solidFill>
                <a:latin typeface="+mj-lt"/>
                <a:ea typeface="+mn-lt"/>
                <a:cs typeface="+mn-lt"/>
              </a:rPr>
              <a:t>incapacidad</a:t>
            </a:r>
            <a:r>
              <a:rPr lang="es-ES" sz="2200" dirty="0">
                <a:latin typeface="+mj-lt"/>
                <a:ea typeface="+mn-lt"/>
                <a:cs typeface="+mn-lt"/>
              </a:rPr>
              <a:t> nos </a:t>
            </a:r>
            <a:r>
              <a:rPr lang="es-ES" sz="2200" u="sng" dirty="0">
                <a:latin typeface="+mj-lt"/>
                <a:ea typeface="+mn-lt"/>
                <a:cs typeface="+mn-lt"/>
              </a:rPr>
              <a:t>referimos al ámbito laboral</a:t>
            </a:r>
            <a:r>
              <a:rPr lang="es-ES" sz="2200" dirty="0">
                <a:latin typeface="+mj-lt"/>
                <a:ea typeface="+mn-lt"/>
                <a:cs typeface="+mn-lt"/>
              </a:rPr>
              <a:t> y cuando hablamos de </a:t>
            </a:r>
            <a:r>
              <a:rPr lang="es-ES" sz="2200" b="1" dirty="0">
                <a:solidFill>
                  <a:srgbClr val="71933A"/>
                </a:solidFill>
                <a:latin typeface="+mj-lt"/>
                <a:ea typeface="+mn-lt"/>
                <a:cs typeface="+mn-lt"/>
              </a:rPr>
              <a:t>discapacidad</a:t>
            </a:r>
            <a:r>
              <a:rPr lang="es-ES" sz="2200" dirty="0">
                <a:latin typeface="+mj-lt"/>
                <a:ea typeface="+mn-lt"/>
                <a:cs typeface="+mn-lt"/>
              </a:rPr>
              <a:t> </a:t>
            </a:r>
            <a:r>
              <a:rPr lang="es-ES" sz="2200" u="sng" dirty="0">
                <a:latin typeface="+mj-lt"/>
                <a:ea typeface="+mn-lt"/>
                <a:cs typeface="+mn-lt"/>
              </a:rPr>
              <a:t>nos referimos a todo lo que engloba la realización de las ABVD (Actividades Básicas de la Vida Diaria).</a:t>
            </a:r>
            <a:endParaRPr lang="es-ES" sz="2200" u="sng" dirty="0">
              <a:latin typeface="+mj-lt"/>
              <a:cs typeface="Calibri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3C3D95-1638-41D6-BA04-7F8EBA49B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616" y="0"/>
            <a:ext cx="2487384" cy="1103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C27F5A-77CA-4EC5-86B7-5027E1580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973" y="1046606"/>
            <a:ext cx="1981372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1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C5B0C-B1C0-496E-8904-FFB6F241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01" y="979383"/>
            <a:ext cx="9560412" cy="3911188"/>
          </a:xfrm>
        </p:spPr>
        <p:txBody>
          <a:bodyPr>
            <a:normAutofit/>
          </a:bodyPr>
          <a:lstStyle/>
          <a:p>
            <a:pPr algn="ctr"/>
            <a:br>
              <a:rPr lang="es-ES" b="1" dirty="0">
                <a:ea typeface="+mj-lt"/>
                <a:cs typeface="+mj-lt"/>
              </a:rPr>
            </a:br>
            <a:endParaRPr lang="es-ES" dirty="0"/>
          </a:p>
          <a:p>
            <a:pPr marL="342900" indent="-342900" algn="just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solidFill>
                  <a:schemeClr val="bg2">
                    <a:lumMod val="25000"/>
                  </a:schemeClr>
                </a:solidFill>
                <a:ea typeface="+mj-lt"/>
                <a:cs typeface="+mj-lt"/>
              </a:rPr>
              <a:t>Comúnmente denominada </a:t>
            </a:r>
            <a:r>
              <a:rPr lang="es-ES" sz="2200" b="1" dirty="0">
                <a:solidFill>
                  <a:schemeClr val="bg2">
                    <a:lumMod val="25000"/>
                  </a:schemeClr>
                </a:solidFill>
                <a:ea typeface="+mj-lt"/>
                <a:cs typeface="+mj-lt"/>
              </a:rPr>
              <a:t>baja laboral. </a:t>
            </a:r>
            <a:r>
              <a:rPr lang="es-ES" sz="2200" dirty="0">
                <a:solidFill>
                  <a:srgbClr val="E7E6E6">
                    <a:lumMod val="25000"/>
                  </a:srgbClr>
                </a:solidFill>
                <a:ea typeface="+mj-lt"/>
                <a:cs typeface="Calibri Light" panose="020F0302020204030204"/>
              </a:rPr>
              <a:t>Es un </a:t>
            </a:r>
            <a:r>
              <a:rPr lang="es-ES" sz="2200" b="1" dirty="0">
                <a:solidFill>
                  <a:srgbClr val="E7E6E6">
                    <a:lumMod val="25000"/>
                  </a:srgbClr>
                </a:solidFill>
                <a:ea typeface="+mj-lt"/>
                <a:cs typeface="Calibri Light" panose="020F0302020204030204"/>
              </a:rPr>
              <a:t>subsidio </a:t>
            </a:r>
            <a:r>
              <a:rPr lang="es-ES" sz="2200" dirty="0">
                <a:solidFill>
                  <a:srgbClr val="E7E6E6">
                    <a:lumMod val="25000"/>
                  </a:srgbClr>
                </a:solidFill>
                <a:ea typeface="+mj-lt"/>
                <a:cs typeface="Calibri Light" panose="020F0302020204030204"/>
              </a:rPr>
              <a:t>que cubre la pérdida de rentas del/la trabajador/a producida por enfermedad común o accidente no laboral, enfermedad profesional o accidente de trabajo.</a:t>
            </a:r>
            <a:br>
              <a:rPr lang="es-ES" sz="2200" dirty="0">
                <a:solidFill>
                  <a:schemeClr val="bg2">
                    <a:lumMod val="25000"/>
                  </a:schemeClr>
                </a:solidFill>
                <a:ea typeface="+mj-lt"/>
                <a:cs typeface="+mj-lt"/>
              </a:rPr>
            </a:br>
            <a:endParaRPr lang="es-ES" sz="2200" dirty="0">
              <a:solidFill>
                <a:schemeClr val="bg2">
                  <a:lumMod val="25000"/>
                </a:schemeClr>
              </a:solidFill>
              <a:cs typeface="Calibri Light"/>
            </a:endParaRPr>
          </a:p>
          <a:p>
            <a:pPr marL="342900" indent="-342900" algn="just">
              <a:lnSpc>
                <a:spcPct val="10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chemeClr val="bg2">
                    <a:lumMod val="25000"/>
                  </a:schemeClr>
                </a:solidFill>
                <a:ea typeface="+mj-lt"/>
                <a:cs typeface="+mj-lt"/>
              </a:rPr>
              <a:t>Duración: </a:t>
            </a:r>
            <a:r>
              <a:rPr lang="es-ES" sz="2200" dirty="0">
                <a:solidFill>
                  <a:schemeClr val="bg2">
                    <a:lumMod val="25000"/>
                  </a:schemeClr>
                </a:solidFill>
                <a:ea typeface="+mj-lt"/>
                <a:cs typeface="+mj-lt"/>
              </a:rPr>
              <a:t>365 días prorrogables (las prórrogas siempre serán concedidas por la Seguridad Social).</a:t>
            </a:r>
            <a:endParaRPr lang="es-ES" sz="2200" dirty="0">
              <a:solidFill>
                <a:schemeClr val="bg2">
                  <a:lumMod val="25000"/>
                </a:schemeClr>
              </a:solidFill>
              <a:cs typeface="Calibri Light"/>
            </a:endParaRPr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1AF7E6E6-AD54-40FD-ABB3-667FB495E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340" y="4794107"/>
            <a:ext cx="3204729" cy="1616652"/>
          </a:xfrm>
          <a:prstGeom prst="rect">
            <a:avLst/>
          </a:prstGeom>
        </p:spPr>
      </p:pic>
      <p:sp>
        <p:nvSpPr>
          <p:cNvPr id="3" name="Estrella: 4 puntas 2">
            <a:extLst>
              <a:ext uri="{FF2B5EF4-FFF2-40B4-BE49-F238E27FC236}">
                <a16:creationId xmlns:a16="http://schemas.microsoft.com/office/drawing/2014/main" id="{B4F25B20-4132-42A3-B5E2-8D42035DC7E2}"/>
              </a:ext>
            </a:extLst>
          </p:cNvPr>
          <p:cNvSpPr/>
          <p:nvPr/>
        </p:nvSpPr>
        <p:spPr>
          <a:xfrm>
            <a:off x="10713026" y="5760025"/>
            <a:ext cx="225136" cy="17318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D14633D-9434-48D5-85BB-7554655A9CD6}"/>
              </a:ext>
            </a:extLst>
          </p:cNvPr>
          <p:cNvSpPr txBox="1"/>
          <p:nvPr/>
        </p:nvSpPr>
        <p:spPr>
          <a:xfrm>
            <a:off x="1686296" y="447241"/>
            <a:ext cx="7600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>
                <a:solidFill>
                  <a:srgbClr val="3B6524"/>
                </a:solidFill>
                <a:latin typeface="Calibri Light" panose="020F0302020204030204"/>
                <a:ea typeface="+mj-lt"/>
                <a:cs typeface="Calibri Light" panose="020F0302020204030204"/>
              </a:rPr>
              <a:t>INCAPACIDAD</a:t>
            </a:r>
            <a:r>
              <a:rPr lang="es-ES" sz="4400" b="1" dirty="0">
                <a:solidFill>
                  <a:srgbClr val="3B6524"/>
                </a:solidFill>
                <a:latin typeface="Calibri Light" panose="020F0302020204030204"/>
                <a:ea typeface="+mj-lt"/>
                <a:cs typeface="Calibri Light" panose="020F0302020204030204"/>
              </a:rPr>
              <a:t>  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442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062D6-EFAC-4326-B9EE-CE8FDDC9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178" y="1091561"/>
            <a:ext cx="9025003" cy="1296144"/>
          </a:xfrm>
        </p:spPr>
        <p:txBody>
          <a:bodyPr>
            <a:normAutofit fontScale="90000"/>
          </a:bodyPr>
          <a:lstStyle/>
          <a:p>
            <a:pPr fontAlgn="base"/>
            <a:r>
              <a:rPr lang="es-ES" b="1" dirty="0">
                <a:solidFill>
                  <a:srgbClr val="3B6524"/>
                </a:solidFill>
                <a:latin typeface="Calibri Light" panose="020F0302020204030204" pitchFamily="34" charset="0"/>
              </a:rPr>
              <a:t>A los 365 días…</a:t>
            </a:r>
            <a:r>
              <a:rPr lang="es-ES" dirty="0">
                <a:latin typeface="Calibri Light" panose="020F0302020204030204" pitchFamily="34" charset="0"/>
              </a:rPr>
              <a:t>​</a:t>
            </a:r>
            <a:br>
              <a:rPr lang="es-ES" dirty="0">
                <a:latin typeface="Calibri Light" panose="020F0302020204030204" pitchFamily="34" charset="0"/>
              </a:rPr>
            </a:br>
            <a:br>
              <a:rPr lang="es-ES" dirty="0"/>
            </a:br>
            <a:r>
              <a:rPr lang="es-ES" sz="2400" dirty="0">
                <a:solidFill>
                  <a:srgbClr val="3B3838"/>
                </a:solidFill>
                <a:latin typeface="Calibri Light" panose="020F0302020204030204" pitchFamily="34" charset="0"/>
              </a:rPr>
              <a:t>Transcurrido el primer año, la persona pasa a ser valorada por la Seguridad Social y, según su situación médica, se pueden dar diferentes circunstancias:</a:t>
            </a:r>
            <a:r>
              <a:rPr lang="es-ES" sz="2400" dirty="0">
                <a:latin typeface="Calibri Light" panose="020F0302020204030204" pitchFamily="34" charset="0"/>
              </a:rPr>
              <a:t>​</a:t>
            </a:r>
            <a:br>
              <a:rPr lang="es-ES" dirty="0">
                <a:latin typeface="Calibri Light" panose="020F0302020204030204" pitchFamily="34" charset="0"/>
              </a:rPr>
            </a:br>
            <a:r>
              <a:rPr lang="es-ES" dirty="0">
                <a:latin typeface="Calibri Light" panose="020F0302020204030204" pitchFamily="34" charset="0"/>
              </a:rPr>
              <a:t>​</a:t>
            </a:r>
            <a:br>
              <a:rPr lang="es-ES" dirty="0"/>
            </a:br>
            <a:br>
              <a:rPr lang="en-US" dirty="0">
                <a:latin typeface="Arial" panose="020B0604020202020204" pitchFamily="34" charset="0"/>
              </a:rPr>
            </a:br>
            <a:r>
              <a:rPr lang="es-ES" dirty="0">
                <a:latin typeface="Calibri Light" panose="020F0302020204030204" pitchFamily="34" charset="0"/>
              </a:rPr>
              <a:t>​</a:t>
            </a:r>
            <a:br>
              <a:rPr lang="es-ES" dirty="0"/>
            </a:br>
            <a:endParaRPr lang="es-ES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8F41F5B-CDED-4DC6-A3C4-3E181F29AB6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6EDF42A-20B1-43F3-B6BE-770C393D309F}"/>
              </a:ext>
            </a:extLst>
          </p:cNvPr>
          <p:cNvSpPr/>
          <p:nvPr/>
        </p:nvSpPr>
        <p:spPr>
          <a:xfrm>
            <a:off x="5977217" y="3244334"/>
            <a:ext cx="222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 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CA5A99F-344F-4BB9-8C45-1598BFE05B2A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 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98A2E5F-DC1D-466D-9AD3-A8E3BD35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09" y="3791796"/>
            <a:ext cx="4587692" cy="30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615CADA-1BA7-4724-93B1-3008D0561465}"/>
              </a:ext>
            </a:extLst>
          </p:cNvPr>
          <p:cNvSpPr txBox="1"/>
          <p:nvPr/>
        </p:nvSpPr>
        <p:spPr>
          <a:xfrm>
            <a:off x="1341912" y="3066204"/>
            <a:ext cx="58426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Alta médica.</a:t>
            </a:r>
            <a: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 ​</a:t>
            </a:r>
            <a:b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​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Posibilidad de conceder prórroga.</a:t>
            </a:r>
            <a: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​</a:t>
            </a:r>
            <a:b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es-ES" sz="2200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​</a:t>
            </a:r>
          </a:p>
          <a:p>
            <a: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200" b="1" dirty="0">
                <a:solidFill>
                  <a:srgbClr val="3B6524"/>
                </a:solidFill>
                <a:latin typeface="Calibri Light" panose="020F0302020204030204"/>
                <a:ea typeface="+mj-ea"/>
                <a:cs typeface="+mj-cs"/>
              </a:rPr>
              <a:t>Inicio expediente de incapacidad permanente.</a:t>
            </a:r>
            <a:r>
              <a:rPr lang="es-ES" sz="3000" b="1" dirty="0">
                <a:solidFill>
                  <a:srgbClr val="3B6524"/>
                </a:solidFill>
                <a:latin typeface="Calibri Light" panose="020F0302020204030204" pitchFamily="34" charset="0"/>
                <a:ea typeface="+mj-ea"/>
                <a:cs typeface="+mj-cs"/>
              </a:rPr>
              <a:t> </a:t>
            </a:r>
            <a:r>
              <a:rPr lang="en-US" sz="3000" dirty="0">
                <a:solidFill>
                  <a:srgbClr val="3B6524"/>
                </a:solidFill>
                <a:latin typeface="Calibri Light" panose="020F0302020204030204" pitchFamily="34" charset="0"/>
                <a:ea typeface="+mj-ea"/>
                <a:cs typeface="+mj-cs"/>
              </a:rPr>
              <a:t>​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2204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07A3CD-013A-4ECC-BE85-359F6C77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97" y="1001866"/>
            <a:ext cx="10723419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Requisitos previos para tener derecho a la incapacidad temporal</a:t>
            </a:r>
            <a:endParaRPr lang="es-ES" sz="3000" dirty="0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DF12E2DA-B0D1-41DA-8A61-F1548BFD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5</a:t>
            </a:fld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46B7AE6-359C-4F3B-B7DA-6F914085C9ED}"/>
              </a:ext>
            </a:extLst>
          </p:cNvPr>
          <p:cNvSpPr txBox="1"/>
          <p:nvPr/>
        </p:nvSpPr>
        <p:spPr>
          <a:xfrm>
            <a:off x="681223" y="2045641"/>
            <a:ext cx="1072341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200" dirty="0">
                <a:latin typeface="+mj-lt"/>
                <a:ea typeface="+mn-lt"/>
                <a:cs typeface="+mn-lt"/>
              </a:rPr>
              <a:t>Estar afiliados y en alta o en situación asimilada al alta y tener cubierto un período de cotización de </a:t>
            </a:r>
            <a:r>
              <a:rPr lang="es-ES" sz="2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180 días en los 5 años anteriores.</a:t>
            </a:r>
            <a:endParaRPr lang="es-ES" sz="2200" b="1" dirty="0">
              <a:solidFill>
                <a:schemeClr val="tx2">
                  <a:lumMod val="75000"/>
                </a:schemeClr>
              </a:solidFill>
              <a:latin typeface="+mj-lt"/>
              <a:cs typeface="Calibri"/>
            </a:endParaRPr>
          </a:p>
        </p:txBody>
      </p:sp>
      <p:sp>
        <p:nvSpPr>
          <p:cNvPr id="6" name="Estrella: 4 puntas 5">
            <a:extLst>
              <a:ext uri="{FF2B5EF4-FFF2-40B4-BE49-F238E27FC236}">
                <a16:creationId xmlns:a16="http://schemas.microsoft.com/office/drawing/2014/main" id="{4FD04C53-5385-4DEE-B0E5-4481A4F69643}"/>
              </a:ext>
            </a:extLst>
          </p:cNvPr>
          <p:cNvSpPr/>
          <p:nvPr/>
        </p:nvSpPr>
        <p:spPr>
          <a:xfrm>
            <a:off x="10981967" y="5777954"/>
            <a:ext cx="225136" cy="17318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6" descr="Un reloj de pulsera&#10;&#10;Descripción generada con confianza alta">
            <a:extLst>
              <a:ext uri="{FF2B5EF4-FFF2-40B4-BE49-F238E27FC236}">
                <a16:creationId xmlns:a16="http://schemas.microsoft.com/office/drawing/2014/main" id="{D8B89A4F-ECAF-4A07-9F8C-16AE2F66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290" y="3429001"/>
            <a:ext cx="4400857" cy="293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79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8D4D222-6A7D-4408-B814-FAD2E39E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6</a:t>
            </a:fld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C63477-E567-4C45-9BCD-FE12543B35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8148" y="2648622"/>
            <a:ext cx="2987997" cy="576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dirty="0">
                <a:cs typeface="Calibri Light"/>
              </a:rPr>
              <a:t>Con contrato laboral vigente en el momento del hecho causante y se termina el contrato:</a:t>
            </a:r>
            <a:endParaRPr lang="es-ES" sz="20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CB6E12-9753-4653-BEBE-8F9903F594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4334" y="2700593"/>
            <a:ext cx="2736850" cy="576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dirty="0">
                <a:cs typeface="Calibri Light"/>
              </a:rPr>
              <a:t>Cobrando el desempleo contributivo:</a:t>
            </a:r>
            <a:endParaRPr lang="es-ES" sz="2000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3CD7556-63DD-4FE4-8434-AD8C8C694A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75773" y="2637951"/>
            <a:ext cx="2736850" cy="576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000" dirty="0">
                <a:cs typeface="Calibri Light"/>
              </a:rPr>
              <a:t>Cobrando un subsidio de desempleo:</a:t>
            </a:r>
            <a:endParaRPr lang="es-ES" sz="2000" dirty="0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B548C4B2-EFAB-43CE-8E30-33F85414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05090"/>
            <a:ext cx="10874425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¿Qué otras situaciones se pueden dar?</a:t>
            </a:r>
            <a:endParaRPr lang="es-ES" sz="30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89CEF7-F181-49EF-9515-69C68C859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145" y="3971635"/>
            <a:ext cx="3744255" cy="270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27BEE-8B03-43D0-B2A8-5E21E7CDD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8467"/>
            <a:ext cx="6089772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¿Cuánto voy a percibir?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82C720B8-853A-4155-9897-C8CF4AFDA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7</a:t>
            </a:fld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33E733-0A42-417A-87D5-B3099B8901BD}"/>
              </a:ext>
            </a:extLst>
          </p:cNvPr>
          <p:cNvSpPr txBox="1"/>
          <p:nvPr/>
        </p:nvSpPr>
        <p:spPr>
          <a:xfrm>
            <a:off x="838199" y="1716713"/>
            <a:ext cx="105739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200" b="1" dirty="0">
                <a:latin typeface="+mj-lt"/>
                <a:ea typeface="+mn-lt"/>
                <a:cs typeface="+mn-lt"/>
              </a:rPr>
              <a:t>De forma general podemos decir que </a:t>
            </a:r>
            <a:r>
              <a:rPr lang="es-ES" sz="2200" dirty="0">
                <a:latin typeface="+mj-lt"/>
                <a:ea typeface="+mn-lt"/>
                <a:cs typeface="+mn-lt"/>
              </a:rPr>
              <a:t> se percibe el 60% de la base reguladora desde el 4º día de la baja hasta el 20º inclusive y el 75% desde el día 21 en adelante.</a:t>
            </a:r>
            <a:endParaRPr lang="es-ES" sz="2200" dirty="0">
              <a:latin typeface="+mj-lt"/>
            </a:endParaRPr>
          </a:p>
        </p:txBody>
      </p:sp>
      <p:pic>
        <p:nvPicPr>
          <p:cNvPr id="7" name="Imagen 7" descr="Imagen que contiene tabla, hecho de madera, desierto, abrir&#10;&#10;Descripción generada con confianza muy alta">
            <a:extLst>
              <a:ext uri="{FF2B5EF4-FFF2-40B4-BE49-F238E27FC236}">
                <a16:creationId xmlns:a16="http://schemas.microsoft.com/office/drawing/2014/main" id="{AA0DC133-151B-4FC4-A2A7-8B91C12A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8" y="3245873"/>
            <a:ext cx="3603810" cy="282845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E030E4C-DC14-44D8-8E60-A4E6ECEBA992}"/>
              </a:ext>
            </a:extLst>
          </p:cNvPr>
          <p:cNvSpPr txBox="1"/>
          <p:nvPr/>
        </p:nvSpPr>
        <p:spPr>
          <a:xfrm>
            <a:off x="5065059" y="4338918"/>
            <a:ext cx="6696925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2200" dirty="0">
                <a:latin typeface="+mj-lt"/>
                <a:cs typeface="Calibri"/>
              </a:rPr>
              <a:t>* Algunos convenios colectivos contemplan suplementos     durante los periodos de IT a sus trabajadores y trabajadoras.</a:t>
            </a:r>
          </a:p>
        </p:txBody>
      </p:sp>
    </p:spTree>
    <p:extLst>
      <p:ext uri="{BB962C8B-B14F-4D97-AF65-F5344CB8AC3E}">
        <p14:creationId xmlns:p14="http://schemas.microsoft.com/office/powerpoint/2010/main" val="312104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F58BA-C86E-4F25-92D8-D4038D80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4" y="808757"/>
            <a:ext cx="6089772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La incapacidad permanente 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2B83BB2-6C96-4BC9-8B76-1AED8563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8</a:t>
            </a:fld>
            <a:endParaRPr lang="es-ES_tradnl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8A5800-B599-4F26-83F3-CB4BB27D4B23}"/>
              </a:ext>
            </a:extLst>
          </p:cNvPr>
          <p:cNvSpPr txBox="1"/>
          <p:nvPr/>
        </p:nvSpPr>
        <p:spPr>
          <a:xfrm>
            <a:off x="862446" y="1758420"/>
            <a:ext cx="10467107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200" dirty="0">
                <a:latin typeface="+mj-lt"/>
                <a:ea typeface="+mn-lt"/>
                <a:cs typeface="+mn-lt"/>
              </a:rPr>
              <a:t>Es aquella situación en la que una persona, a causa de enfermedad o lesión, no puede seguir desempeñando la actividad laboral que venía desarrollando hasta ese momento. </a:t>
            </a:r>
          </a:p>
          <a:p>
            <a:pPr algn="just"/>
            <a:endParaRPr lang="es-ES" sz="2200" dirty="0">
              <a:latin typeface="+mj-lt"/>
              <a:ea typeface="+mn-lt"/>
              <a:cs typeface="+mn-lt"/>
            </a:endParaRPr>
          </a:p>
          <a:p>
            <a:pPr algn="just"/>
            <a:r>
              <a:rPr lang="es-ES" sz="2200" dirty="0">
                <a:latin typeface="+mj-lt"/>
                <a:ea typeface="+mn-lt"/>
                <a:cs typeface="+mn-lt"/>
              </a:rPr>
              <a:t>Es una prestación que va a venir a suplir esa falta de ingresos que puede tener una persona por no poder seguir trabajando.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87C99F-44F0-41FB-B703-990185F15782}"/>
              </a:ext>
            </a:extLst>
          </p:cNvPr>
          <p:cNvSpPr txBox="1"/>
          <p:nvPr/>
        </p:nvSpPr>
        <p:spPr>
          <a:xfrm>
            <a:off x="862446" y="4240388"/>
            <a:ext cx="10326827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200" dirty="0">
                <a:latin typeface="+mj-lt"/>
                <a:cs typeface="Calibri"/>
              </a:rPr>
              <a:t>Se puede conceder una incapacidad permanente y que esta sea revisable. Existe posibilidad de reserva del puesto de trabajo hasta dos años. Es recomendable que venga indicado en la resolución de la Incapacidad. </a:t>
            </a:r>
          </a:p>
        </p:txBody>
      </p:sp>
    </p:spTree>
    <p:extLst>
      <p:ext uri="{BB962C8B-B14F-4D97-AF65-F5344CB8AC3E}">
        <p14:creationId xmlns:p14="http://schemas.microsoft.com/office/powerpoint/2010/main" val="3240482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E5A229-6F0C-41CE-A4EB-BFFFEAAF1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651412"/>
            <a:ext cx="10874425" cy="522034"/>
          </a:xfrm>
        </p:spPr>
        <p:txBody>
          <a:bodyPr/>
          <a:lstStyle/>
          <a:p>
            <a:r>
              <a:rPr lang="es-ES" sz="3000" dirty="0">
                <a:cs typeface="Calibri Light"/>
              </a:rPr>
              <a:t>Tipos de incapacidad permanente 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D44A72-4FBE-41DA-A582-404DA65B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E5FD-4F5E-CF45-89BE-59B00E1A02AE}" type="slidenum">
              <a:rPr lang="es-ES_tradnl" smtClean="0"/>
              <a:pPr/>
              <a:t>9</a:t>
            </a:fld>
            <a:endParaRPr lang="es-ES_tradn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784C7-960F-499B-AB84-9404B57A27E3}"/>
              </a:ext>
            </a:extLst>
          </p:cNvPr>
          <p:cNvSpPr txBox="1"/>
          <p:nvPr/>
        </p:nvSpPr>
        <p:spPr>
          <a:xfrm>
            <a:off x="769778" y="1209071"/>
            <a:ext cx="11011263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s-ES" sz="2000" dirty="0">
                <a:latin typeface="+mj-lt"/>
                <a:ea typeface="+mn-lt"/>
                <a:cs typeface="+mn-lt"/>
              </a:rPr>
              <a:t>Existen varios tipos de </a:t>
            </a: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ILP:</a:t>
            </a:r>
            <a:r>
              <a:rPr lang="es-ES" sz="2000" dirty="0">
                <a:latin typeface="+mj-lt"/>
                <a:ea typeface="+mn-lt"/>
                <a:cs typeface="+mn-lt"/>
              </a:rPr>
              <a:t> </a:t>
            </a:r>
          </a:p>
          <a:p>
            <a:pPr algn="just"/>
            <a:endParaRPr lang="es-ES" sz="2000" dirty="0">
              <a:latin typeface="+mj-lt"/>
            </a:endParaRP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Parcial:</a:t>
            </a:r>
            <a:r>
              <a:rPr lang="es-ES" sz="2000" dirty="0">
                <a:latin typeface="+mj-lt"/>
                <a:ea typeface="+mn-lt"/>
                <a:cs typeface="+mn-lt"/>
              </a:rPr>
              <a:t> para la profesión habitual: ocasiona a la persona una disminución no inferior al 33% en el rendimiento para dicha profesión. 24 mensualidades a tanto alzado. 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+mj-lt"/>
            </a:endParaRP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Total:</a:t>
            </a:r>
            <a:r>
              <a:rPr lang="es-ES" sz="2000" dirty="0">
                <a:latin typeface="+mj-lt"/>
                <a:ea typeface="+mn-lt"/>
                <a:cs typeface="+mn-lt"/>
              </a:rPr>
              <a:t> para la profesión habitual: inhabilita a la persona para su profesión habitual, pero puede dedicarse a otra distinta. Prestación del 55% de la base reguladora. Complemento de 20% para mayores de 55 años.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+mj-lt"/>
            </a:endParaRP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Absoluta:</a:t>
            </a:r>
            <a:r>
              <a:rPr lang="es-ES" sz="2000" dirty="0">
                <a:latin typeface="+mj-lt"/>
                <a:ea typeface="+mn-lt"/>
                <a:cs typeface="+mn-lt"/>
              </a:rPr>
              <a:t> para todo trabajo: inhabilita a la persona para toda profesión u oficio. Prestación 100% base reguladora.</a:t>
            </a: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s-ES" sz="2000" dirty="0">
              <a:latin typeface="+mj-lt"/>
            </a:endParaRPr>
          </a:p>
          <a:p>
            <a:pPr marL="342900" indent="-342900" algn="just"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accent1">
                    <a:lumMod val="75000"/>
                  </a:schemeClr>
                </a:solidFill>
                <a:latin typeface="+mj-lt"/>
                <a:ea typeface="+mn-lt"/>
                <a:cs typeface="+mn-lt"/>
              </a:rPr>
              <a:t>Gran invalidez: c</a:t>
            </a:r>
            <a:r>
              <a:rPr lang="es-ES" sz="2000" dirty="0">
                <a:latin typeface="+mj-lt"/>
                <a:ea typeface="+mn-lt"/>
                <a:cs typeface="+mn-lt"/>
              </a:rPr>
              <a:t>uando el trabajador/a con una incapacidad permanente necesita la asistencia de otra persona para los actos más esenciales de la vida. Importe de la incapacidad que le corresponda (total o absoluta) y complemento destinado a remunerar a la persona que atienda al beneficiario.</a:t>
            </a:r>
            <a:endParaRPr lang="es-ES" sz="2000" dirty="0">
              <a:latin typeface="+mj-lt"/>
            </a:endParaRPr>
          </a:p>
          <a:p>
            <a:pPr algn="l"/>
            <a:endParaRPr lang="es-ES" dirty="0">
              <a:cs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8C790F-D784-48E8-BB34-189B5AEAC77E}"/>
              </a:ext>
            </a:extLst>
          </p:cNvPr>
          <p:cNvSpPr txBox="1"/>
          <p:nvPr/>
        </p:nvSpPr>
        <p:spPr>
          <a:xfrm>
            <a:off x="2256312" y="6100183"/>
            <a:ext cx="988836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*</a:t>
            </a:r>
            <a:r>
              <a:rPr lang="es-ES" sz="2000" dirty="0">
                <a:latin typeface="+mj-lt"/>
              </a:rPr>
              <a:t>Para acceder a la incapacidad permanente existen unos requisitos de  cotización previos. </a:t>
            </a:r>
            <a:endParaRPr lang="es-ES" sz="2000" dirty="0"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26559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AECC COLORES CORPORATIVOS">
      <a:dk1>
        <a:srgbClr val="525455"/>
      </a:dk1>
      <a:lt1>
        <a:srgbClr val="FDFEFF"/>
      </a:lt1>
      <a:dk2>
        <a:srgbClr val="3B6524"/>
      </a:dk2>
      <a:lt2>
        <a:srgbClr val="E7E6E6"/>
      </a:lt2>
      <a:accent1>
        <a:srgbClr val="71933A"/>
      </a:accent1>
      <a:accent2>
        <a:srgbClr val="A3AC49"/>
      </a:accent2>
      <a:accent3>
        <a:srgbClr val="B6C779"/>
      </a:accent3>
      <a:accent4>
        <a:srgbClr val="CB6015"/>
      </a:accent4>
      <a:accent5>
        <a:srgbClr val="E2A11F"/>
      </a:accent5>
      <a:accent6>
        <a:srgbClr val="ECBF40"/>
      </a:accent6>
      <a:hlink>
        <a:srgbClr val="CB6015"/>
      </a:hlink>
      <a:folHlink>
        <a:srgbClr val="899A5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ECC_plantilla_16.9_v4" id="{F36D3FCE-B017-D94D-910F-7B95E2CE1E07}" vid="{6A3BF50D-0625-5C4F-BAD4-E8521C1AE8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67F1B918608B246A514FDECAA0CF99C" ma:contentTypeVersion="9" ma:contentTypeDescription="Crear nuevo documento." ma:contentTypeScope="" ma:versionID="f235d7bff2f55d82fc15247fc23ab898">
  <xsd:schema xmlns:xsd="http://www.w3.org/2001/XMLSchema" xmlns:xs="http://www.w3.org/2001/XMLSchema" xmlns:p="http://schemas.microsoft.com/office/2006/metadata/properties" xmlns:ns2="c03757e3-b373-4fa6-893e-31a2e2292e97" xmlns:ns3="4aa0fe72-eb67-4232-aa2b-d0f9d134b3b9" targetNamespace="http://schemas.microsoft.com/office/2006/metadata/properties" ma:root="true" ma:fieldsID="2f86b898c9708488cce7729d4d6f6074" ns2:_="" ns3:_="">
    <xsd:import namespace="c03757e3-b373-4fa6-893e-31a2e2292e97"/>
    <xsd:import namespace="4aa0fe72-eb67-4232-aa2b-d0f9d134b3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757e3-b373-4fa6-893e-31a2e2292e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0fe72-eb67-4232-aa2b-d0f9d134b3b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FE22F2-6B1E-45AA-BDA4-DCEFCADF9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3757e3-b373-4fa6-893e-31a2e2292e97"/>
    <ds:schemaRef ds:uri="4aa0fe72-eb67-4232-aa2b-d0f9d134b3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29772D4-11F4-454B-AD58-291BDDDC360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66711BD-7581-4680-A34D-3D651D2540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AECC_plantilla_16.9_v4-sin instrucciones</Template>
  <TotalTime>82</TotalTime>
  <Words>446</Words>
  <Application>Microsoft Office PowerPoint</Application>
  <PresentationFormat>Panorámica</PresentationFormat>
  <Paragraphs>117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Arial Nova Light</vt:lpstr>
      <vt:lpstr>Calibri</vt:lpstr>
      <vt:lpstr>Calibri Light</vt:lpstr>
      <vt:lpstr>Diseño personalizado</vt:lpstr>
      <vt:lpstr>Presentación de PowerPoint</vt:lpstr>
      <vt:lpstr>DISCAPACIDAD E INCAPACIDAD  </vt:lpstr>
      <vt:lpstr>  Comúnmente denominada baja laboral. Es un subsidio que cubre la pérdida de rentas del/la trabajador/a producida por enfermedad común o accidente no laboral, enfermedad profesional o accidente de trabajo.  Duración: 365 días prorrogables (las prórrogas siempre serán concedidas por la Seguridad Social).</vt:lpstr>
      <vt:lpstr>A los 365 días…​  Transcurrido el primer año, la persona pasa a ser valorada por la Seguridad Social y, según su situación médica, se pueden dar diferentes circunstancias:​ ​  ​ </vt:lpstr>
      <vt:lpstr>Requisitos previos para tener derecho a la incapacidad temporal</vt:lpstr>
      <vt:lpstr>¿Qué otras situaciones se pueden dar?</vt:lpstr>
      <vt:lpstr>¿Cuánto voy a percibir?</vt:lpstr>
      <vt:lpstr>La incapacidad permanente </vt:lpstr>
      <vt:lpstr>Tipos de incapacidad permanente </vt:lpstr>
      <vt:lpstr>DISCAPACIDAD </vt:lpstr>
      <vt:lpstr>¿Qué se valora en la discapacidad? </vt:lpstr>
      <vt:lpstr>¿Qué ocurre en un proceso oncológico? </vt:lpstr>
      <vt:lpstr>¿Cuándo, dónde y cómo lo tramito?</vt:lpstr>
      <vt:lpstr>Beneficios de la discapacidad</vt:lpstr>
      <vt:lpstr>Presentación de PowerPoint</vt:lpstr>
      <vt:lpstr>¡Muchas gracias!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Discapacidad e Incapacidad  </dc:title>
  <dc:subject/>
  <dc:creator>Damian Castañeda Hidalgo</dc:creator>
  <cp:keywords/>
  <dc:description/>
  <cp:lastModifiedBy>Raquel Diaz Alonso  (aecc SEDE CENTRAL)</cp:lastModifiedBy>
  <cp:revision>48</cp:revision>
  <cp:lastPrinted>2016-12-22T13:22:34Z</cp:lastPrinted>
  <dcterms:created xsi:type="dcterms:W3CDTF">2020-02-28T13:18:38Z</dcterms:created>
  <dcterms:modified xsi:type="dcterms:W3CDTF">2020-03-05T15:42:29Z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0x010100567F1B918608B246A514FDECAA0CF99C</vt:lpwstr>
  </property>
</Properties>
</file>